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63" r:id="rId3"/>
    <p:sldId id="264" r:id="rId4"/>
    <p:sldId id="266" r:id="rId5"/>
    <p:sldId id="268" r:id="rId6"/>
    <p:sldId id="278" r:id="rId7"/>
    <p:sldId id="279" r:id="rId8"/>
    <p:sldId id="274" r:id="rId9"/>
    <p:sldId id="275" r:id="rId10"/>
    <p:sldId id="276" r:id="rId11"/>
    <p:sldId id="277" r:id="rId12"/>
    <p:sldId id="258" r:id="rId13"/>
    <p:sldId id="281" r:id="rId14"/>
    <p:sldId id="280" r:id="rId15"/>
    <p:sldId id="289" r:id="rId16"/>
    <p:sldId id="294" r:id="rId17"/>
    <p:sldId id="288" r:id="rId18"/>
    <p:sldId id="295" r:id="rId19"/>
    <p:sldId id="297" r:id="rId20"/>
    <p:sldId id="298" r:id="rId21"/>
    <p:sldId id="282" r:id="rId22"/>
    <p:sldId id="286" r:id="rId23"/>
    <p:sldId id="283" r:id="rId24"/>
    <p:sldId id="292" r:id="rId25"/>
    <p:sldId id="296" r:id="rId26"/>
    <p:sldId id="285" r:id="rId27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  <a:srgbClr val="CCFF99"/>
    <a:srgbClr val="000000"/>
    <a:srgbClr val="000080"/>
    <a:srgbClr val="FD8008"/>
    <a:srgbClr val="FF3300"/>
    <a:srgbClr val="339900"/>
    <a:srgbClr val="009933"/>
    <a:srgbClr val="FF0000"/>
    <a:srgbClr val="33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62" autoAdjust="0"/>
  </p:normalViewPr>
  <p:slideViewPr>
    <p:cSldViewPr snapToObjects="1">
      <p:cViewPr varScale="1">
        <p:scale>
          <a:sx n="159" d="100"/>
          <a:sy n="159" d="100"/>
        </p:scale>
        <p:origin x="-1168" y="-104"/>
      </p:cViewPr>
      <p:guideLst>
        <p:guide orient="horz" pos="880"/>
        <p:guide pos="150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FB082-4F1B-B94D-9682-EB0110E28C29}" type="datetimeFigureOut">
              <a:rPr lang="es-ES" smtClean="0"/>
              <a:t>21/3/18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86065-267F-2A41-9472-1244E2E6E37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25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800" b="1" dirty="0" err="1" smtClean="0">
                <a:solidFill>
                  <a:schemeClr val="tx1"/>
                </a:solidFill>
              </a:rPr>
              <a:t>What</a:t>
            </a:r>
            <a:r>
              <a:rPr lang="es-ES" sz="800" b="1" dirty="0" smtClean="0">
                <a:solidFill>
                  <a:schemeClr val="tx1"/>
                </a:solidFill>
              </a:rPr>
              <a:t> </a:t>
            </a:r>
            <a:r>
              <a:rPr lang="es-ES" sz="800" b="1" dirty="0" err="1" smtClean="0">
                <a:solidFill>
                  <a:schemeClr val="tx1"/>
                </a:solidFill>
              </a:rPr>
              <a:t>Ingress</a:t>
            </a:r>
            <a:r>
              <a:rPr lang="es-ES" sz="800" b="1" dirty="0" smtClean="0">
                <a:solidFill>
                  <a:schemeClr val="tx1"/>
                </a:solidFill>
              </a:rPr>
              <a:t> </a:t>
            </a:r>
            <a:r>
              <a:rPr lang="es-ES" sz="800" b="1" dirty="0" err="1" smtClean="0">
                <a:solidFill>
                  <a:schemeClr val="tx1"/>
                </a:solidFill>
              </a:rPr>
              <a:t>Controller</a:t>
            </a:r>
            <a:r>
              <a:rPr lang="es-ES" sz="800" b="1" dirty="0" smtClean="0">
                <a:solidFill>
                  <a:schemeClr val="tx1"/>
                </a:solidFill>
              </a:rPr>
              <a:t> can i use?</a:t>
            </a:r>
          </a:p>
          <a:p>
            <a:endParaRPr lang="es-ES" sz="800" dirty="0" smtClean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s-ES" sz="800" dirty="0" err="1" smtClean="0">
                <a:solidFill>
                  <a:schemeClr val="tx1"/>
                </a:solidFill>
              </a:rPr>
              <a:t>An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is</a:t>
            </a:r>
            <a:r>
              <a:rPr lang="es-ES" sz="800" dirty="0" smtClean="0">
                <a:solidFill>
                  <a:schemeClr val="tx1"/>
                </a:solidFill>
              </a:rPr>
              <a:t> a Proxy </a:t>
            </a:r>
            <a:r>
              <a:rPr lang="es-ES" sz="800" dirty="0" err="1" smtClean="0">
                <a:solidFill>
                  <a:schemeClr val="tx1"/>
                </a:solidFill>
              </a:rPr>
              <a:t>that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works</a:t>
            </a:r>
            <a:r>
              <a:rPr lang="es-ES" sz="800" dirty="0" smtClean="0">
                <a:solidFill>
                  <a:schemeClr val="tx1"/>
                </a:solidFill>
              </a:rPr>
              <a:t> as Kubernetes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. </a:t>
            </a:r>
            <a:r>
              <a:rPr lang="es-ES" sz="800" dirty="0" err="1" smtClean="0">
                <a:solidFill>
                  <a:schemeClr val="tx1"/>
                </a:solidFill>
              </a:rPr>
              <a:t>They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manage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traffic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between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EdgeProxy</a:t>
            </a:r>
            <a:r>
              <a:rPr lang="es-ES" sz="800" dirty="0" smtClean="0">
                <a:solidFill>
                  <a:schemeClr val="tx1"/>
                </a:solidFill>
              </a:rPr>
              <a:t> and Service </a:t>
            </a:r>
            <a:r>
              <a:rPr lang="es-ES" sz="800" dirty="0" err="1" smtClean="0">
                <a:solidFill>
                  <a:schemeClr val="tx1"/>
                </a:solidFill>
              </a:rPr>
              <a:t>Mesh</a:t>
            </a:r>
            <a:r>
              <a:rPr lang="es-ES" sz="800" dirty="0" smtClean="0">
                <a:solidFill>
                  <a:schemeClr val="tx1"/>
                </a:solidFill>
              </a:rPr>
              <a:t> (</a:t>
            </a:r>
            <a:r>
              <a:rPr lang="es-ES" sz="800" dirty="0" err="1" smtClean="0">
                <a:solidFill>
                  <a:schemeClr val="tx1"/>
                </a:solidFill>
              </a:rPr>
              <a:t>APIs</a:t>
            </a:r>
            <a:r>
              <a:rPr lang="es-ES" sz="800" dirty="0" smtClean="0">
                <a:solidFill>
                  <a:schemeClr val="tx1"/>
                </a:solidFill>
              </a:rPr>
              <a:t>/</a:t>
            </a:r>
            <a:r>
              <a:rPr lang="es-ES" sz="800" dirty="0" err="1" smtClean="0">
                <a:solidFill>
                  <a:schemeClr val="tx1"/>
                </a:solidFill>
              </a:rPr>
              <a:t>Microservices</a:t>
            </a:r>
            <a:r>
              <a:rPr lang="es-ES" sz="800" dirty="0" smtClean="0">
                <a:solidFill>
                  <a:schemeClr val="tx1"/>
                </a:solidFill>
              </a:rPr>
              <a:t>).</a:t>
            </a:r>
          </a:p>
          <a:p>
            <a:pPr marL="171450" indent="-171450">
              <a:buFontTx/>
              <a:buChar char="-"/>
            </a:pPr>
            <a:r>
              <a:rPr lang="es-ES" sz="800" dirty="0" smtClean="0">
                <a:solidFill>
                  <a:schemeClr val="tx1"/>
                </a:solidFill>
              </a:rPr>
              <a:t>A Proxy </a:t>
            </a:r>
            <a:r>
              <a:rPr lang="es-ES" sz="800" dirty="0" err="1" smtClean="0">
                <a:solidFill>
                  <a:schemeClr val="tx1"/>
                </a:solidFill>
              </a:rPr>
              <a:t>deployed</a:t>
            </a:r>
            <a:r>
              <a:rPr lang="es-ES" sz="800" dirty="0" smtClean="0">
                <a:solidFill>
                  <a:schemeClr val="tx1"/>
                </a:solidFill>
              </a:rPr>
              <a:t> in </a:t>
            </a:r>
            <a:r>
              <a:rPr lang="es-ES" sz="800" dirty="0" err="1" smtClean="0">
                <a:solidFill>
                  <a:schemeClr val="tx1"/>
                </a:solidFill>
              </a:rPr>
              <a:t>Pods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doesn’t</a:t>
            </a:r>
            <a:r>
              <a:rPr lang="es-ES" sz="800" dirty="0" smtClean="0">
                <a:solidFill>
                  <a:schemeClr val="tx1"/>
                </a:solidFill>
              </a:rPr>
              <a:t> mean </a:t>
            </a:r>
            <a:r>
              <a:rPr lang="es-ES" sz="800" dirty="0" err="1" smtClean="0">
                <a:solidFill>
                  <a:schemeClr val="tx1"/>
                </a:solidFill>
              </a:rPr>
              <a:t>that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you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have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an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s-ES" sz="800" dirty="0" err="1" smtClean="0">
                <a:solidFill>
                  <a:schemeClr val="tx1"/>
                </a:solidFill>
              </a:rPr>
              <a:t>There</a:t>
            </a:r>
            <a:r>
              <a:rPr lang="es-ES" sz="800" dirty="0" smtClean="0">
                <a:solidFill>
                  <a:schemeClr val="tx1"/>
                </a:solidFill>
              </a:rPr>
              <a:t> are </a:t>
            </a:r>
            <a:r>
              <a:rPr lang="es-ES" sz="800" dirty="0" err="1" smtClean="0">
                <a:solidFill>
                  <a:schemeClr val="tx1"/>
                </a:solidFill>
              </a:rPr>
              <a:t>several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implementations</a:t>
            </a:r>
            <a:r>
              <a:rPr lang="es-ES" sz="800" dirty="0" smtClean="0">
                <a:solidFill>
                  <a:schemeClr val="tx1"/>
                </a:solidFill>
              </a:rPr>
              <a:t>, </a:t>
            </a:r>
            <a:r>
              <a:rPr lang="es-ES" sz="800" dirty="0" err="1" smtClean="0">
                <a:solidFill>
                  <a:schemeClr val="tx1"/>
                </a:solidFill>
              </a:rPr>
              <a:t>they</a:t>
            </a:r>
            <a:r>
              <a:rPr lang="es-ES" sz="800" dirty="0" smtClean="0">
                <a:solidFill>
                  <a:schemeClr val="tx1"/>
                </a:solidFill>
              </a:rPr>
              <a:t> can </a:t>
            </a:r>
            <a:r>
              <a:rPr lang="es-ES" sz="800" dirty="0" err="1" smtClean="0">
                <a:solidFill>
                  <a:schemeClr val="tx1"/>
                </a:solidFill>
              </a:rPr>
              <a:t>manage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different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kind</a:t>
            </a:r>
            <a:r>
              <a:rPr lang="es-ES" sz="800" dirty="0" smtClean="0">
                <a:solidFill>
                  <a:schemeClr val="tx1"/>
                </a:solidFill>
              </a:rPr>
              <a:t> of </a:t>
            </a:r>
            <a:r>
              <a:rPr lang="es-ES" sz="800" dirty="0" err="1" smtClean="0">
                <a:solidFill>
                  <a:schemeClr val="tx1"/>
                </a:solidFill>
              </a:rPr>
              <a:t>traffic</a:t>
            </a:r>
            <a:r>
              <a:rPr lang="es-ES" sz="800" dirty="0" smtClean="0">
                <a:solidFill>
                  <a:schemeClr val="tx1"/>
                </a:solidFill>
              </a:rPr>
              <a:t> (HTTP, HTTPS, </a:t>
            </a:r>
            <a:r>
              <a:rPr lang="es-ES" sz="800" dirty="0" err="1" smtClean="0">
                <a:solidFill>
                  <a:schemeClr val="tx1"/>
                </a:solidFill>
              </a:rPr>
              <a:t>gRCP</a:t>
            </a:r>
            <a:r>
              <a:rPr lang="es-ES" sz="800" dirty="0" smtClean="0">
                <a:solidFill>
                  <a:schemeClr val="tx1"/>
                </a:solidFill>
              </a:rPr>
              <a:t>, </a:t>
            </a:r>
            <a:r>
              <a:rPr lang="es-ES" sz="800" dirty="0" err="1" smtClean="0">
                <a:solidFill>
                  <a:schemeClr val="tx1"/>
                </a:solidFill>
              </a:rPr>
              <a:t>Websockets</a:t>
            </a:r>
            <a:r>
              <a:rPr lang="es-ES" sz="800" dirty="0" smtClean="0">
                <a:solidFill>
                  <a:schemeClr val="tx1"/>
                </a:solidFill>
              </a:rPr>
              <a:t>, TCP, UDP, </a:t>
            </a:r>
            <a:r>
              <a:rPr lang="mr-IN" sz="800" dirty="0" smtClean="0">
                <a:solidFill>
                  <a:schemeClr val="tx1"/>
                </a:solidFill>
              </a:rPr>
              <a:t>…</a:t>
            </a:r>
            <a:r>
              <a:rPr lang="es-ES_tradnl" sz="800" dirty="0" smtClean="0">
                <a:solidFill>
                  <a:schemeClr val="tx1"/>
                </a:solidFill>
              </a:rPr>
              <a:t>) and </a:t>
            </a:r>
            <a:r>
              <a:rPr lang="es-ES_tradnl" sz="800" dirty="0" err="1" smtClean="0">
                <a:solidFill>
                  <a:schemeClr val="tx1"/>
                </a:solidFill>
              </a:rPr>
              <a:t>different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functionalities</a:t>
            </a:r>
            <a:r>
              <a:rPr lang="es-ES_tradnl" sz="800" dirty="0" smtClean="0">
                <a:solidFill>
                  <a:schemeClr val="tx1"/>
                </a:solidFill>
              </a:rPr>
              <a:t> (VIP, Virtual Hosts, </a:t>
            </a:r>
            <a:r>
              <a:rPr lang="es-ES_tradnl" sz="800" dirty="0" err="1" smtClean="0">
                <a:solidFill>
                  <a:schemeClr val="tx1"/>
                </a:solidFill>
              </a:rPr>
              <a:t>Paths</a:t>
            </a:r>
            <a:r>
              <a:rPr lang="es-ES_tradnl" sz="800" dirty="0" smtClean="0">
                <a:solidFill>
                  <a:schemeClr val="tx1"/>
                </a:solidFill>
              </a:rPr>
              <a:t>, </a:t>
            </a:r>
            <a:r>
              <a:rPr lang="mr-IN" sz="800" dirty="0" smtClean="0">
                <a:solidFill>
                  <a:schemeClr val="tx1"/>
                </a:solidFill>
              </a:rPr>
              <a:t>…</a:t>
            </a:r>
            <a:r>
              <a:rPr lang="es-ES_tradnl" sz="800" dirty="0" smtClean="0">
                <a:solidFill>
                  <a:schemeClr val="tx1"/>
                </a:solidFill>
              </a:rPr>
              <a:t>); </a:t>
            </a:r>
            <a:r>
              <a:rPr lang="es-ES_tradnl" sz="800" dirty="0" err="1" smtClean="0">
                <a:solidFill>
                  <a:schemeClr val="tx1"/>
                </a:solidFill>
              </a:rPr>
              <a:t>then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the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chosen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Ingress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Controller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depends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the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kind</a:t>
            </a:r>
            <a:r>
              <a:rPr lang="es-ES_tradnl" sz="800" dirty="0" smtClean="0">
                <a:solidFill>
                  <a:schemeClr val="tx1"/>
                </a:solidFill>
              </a:rPr>
              <a:t> of </a:t>
            </a:r>
            <a:r>
              <a:rPr lang="es-ES_tradnl" sz="800" dirty="0" err="1" smtClean="0">
                <a:solidFill>
                  <a:schemeClr val="tx1"/>
                </a:solidFill>
              </a:rPr>
              <a:t>traffic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that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your</a:t>
            </a:r>
            <a:r>
              <a:rPr lang="es-ES_tradnl" sz="800" dirty="0" smtClean="0">
                <a:solidFill>
                  <a:schemeClr val="tx1"/>
                </a:solidFill>
              </a:rPr>
              <a:t> API/</a:t>
            </a:r>
            <a:r>
              <a:rPr lang="es-ES_tradnl" sz="800" dirty="0" err="1" smtClean="0">
                <a:solidFill>
                  <a:schemeClr val="tx1"/>
                </a:solidFill>
              </a:rPr>
              <a:t>Microservices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manage</a:t>
            </a:r>
            <a:r>
              <a:rPr lang="es-ES_tradnl" sz="800" dirty="0" smtClean="0">
                <a:solidFill>
                  <a:schemeClr val="tx1"/>
                </a:solidFill>
              </a:rPr>
              <a:t> and </a:t>
            </a:r>
            <a:r>
              <a:rPr lang="es-ES_tradnl" sz="800" dirty="0" err="1" smtClean="0">
                <a:solidFill>
                  <a:schemeClr val="tx1"/>
                </a:solidFill>
              </a:rPr>
              <a:t>how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they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were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implemented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Ports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exposed</a:t>
            </a:r>
            <a:r>
              <a:rPr lang="es-ES_tradnl" sz="800" dirty="0" smtClean="0">
                <a:solidFill>
                  <a:schemeClr val="tx1"/>
                </a:solidFill>
              </a:rPr>
              <a:t>, </a:t>
            </a:r>
            <a:r>
              <a:rPr lang="es-ES_tradnl" sz="800" dirty="0" err="1" smtClean="0">
                <a:solidFill>
                  <a:schemeClr val="tx1"/>
                </a:solidFill>
              </a:rPr>
              <a:t>Paths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used</a:t>
            </a:r>
            <a:r>
              <a:rPr lang="es-ES_tradnl" sz="800" dirty="0" smtClean="0">
                <a:solidFill>
                  <a:schemeClr val="tx1"/>
                </a:solidFill>
              </a:rPr>
              <a:t>, </a:t>
            </a:r>
            <a:r>
              <a:rPr lang="es-ES_tradnl" sz="800" dirty="0" err="1" smtClean="0">
                <a:solidFill>
                  <a:schemeClr val="tx1"/>
                </a:solidFill>
              </a:rPr>
              <a:t>Headers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expected</a:t>
            </a:r>
            <a:r>
              <a:rPr lang="es-ES_tradnl" sz="800" dirty="0" smtClean="0">
                <a:solidFill>
                  <a:schemeClr val="tx1"/>
                </a:solidFill>
              </a:rPr>
              <a:t>, etc.)</a:t>
            </a:r>
          </a:p>
          <a:p>
            <a:pPr marL="171450" indent="-171450">
              <a:buFontTx/>
              <a:buChar char="-"/>
            </a:pPr>
            <a:r>
              <a:rPr lang="es-ES_tradnl" sz="800" dirty="0" err="1" smtClean="0">
                <a:solidFill>
                  <a:schemeClr val="tx1"/>
                </a:solidFill>
              </a:rPr>
              <a:t>Examples</a:t>
            </a:r>
            <a:r>
              <a:rPr lang="es-ES_tradnl" sz="800" dirty="0" smtClean="0">
                <a:solidFill>
                  <a:schemeClr val="tx1"/>
                </a:solidFill>
              </a:rPr>
              <a:t>:</a:t>
            </a:r>
          </a:p>
          <a:p>
            <a:pPr marL="628650" lvl="1" indent="-171450">
              <a:buFont typeface="Arial"/>
              <a:buChar char="•"/>
            </a:pPr>
            <a:r>
              <a:rPr lang="es-ES_tradnl" sz="800" dirty="0" err="1" smtClean="0">
                <a:solidFill>
                  <a:schemeClr val="tx1"/>
                </a:solidFill>
              </a:rPr>
              <a:t>Heption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Contour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based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Envoy</a:t>
            </a:r>
            <a:r>
              <a:rPr lang="es-ES_tradnl" sz="800" dirty="0" smtClean="0">
                <a:solidFill>
                  <a:schemeClr val="tx1"/>
                </a:solidFill>
              </a:rPr>
              <a:t> Proxy)</a:t>
            </a:r>
          </a:p>
          <a:p>
            <a:pPr marL="628650" lvl="1" indent="-171450">
              <a:buFont typeface="Arial"/>
              <a:buChar char="•"/>
            </a:pPr>
            <a:r>
              <a:rPr lang="es-ES_tradnl" sz="800" dirty="0" err="1" smtClean="0">
                <a:solidFill>
                  <a:schemeClr val="tx1"/>
                </a:solidFill>
              </a:rPr>
              <a:t>Istio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Ingress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Controller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based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Envoy</a:t>
            </a:r>
            <a:r>
              <a:rPr lang="es-ES_tradnl" sz="800" dirty="0" smtClean="0">
                <a:solidFill>
                  <a:schemeClr val="tx1"/>
                </a:solidFill>
              </a:rPr>
              <a:t> Proxy)</a:t>
            </a:r>
          </a:p>
          <a:p>
            <a:pPr marL="628650" lvl="1" indent="-171450">
              <a:buFont typeface="Arial"/>
              <a:buChar char="•"/>
            </a:pPr>
            <a:r>
              <a:rPr lang="es-ES_tradnl" sz="800" dirty="0" err="1" smtClean="0">
                <a:solidFill>
                  <a:schemeClr val="tx1"/>
                </a:solidFill>
              </a:rPr>
              <a:t>Linkerd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Ingress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Controller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based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Linkerd</a:t>
            </a:r>
            <a:r>
              <a:rPr lang="es-ES_tradnl" sz="800" dirty="0" smtClean="0">
                <a:solidFill>
                  <a:schemeClr val="tx1"/>
                </a:solidFill>
              </a:rPr>
              <a:t> Gateway)</a:t>
            </a:r>
          </a:p>
          <a:p>
            <a:pPr marL="628650" lvl="1" indent="-171450">
              <a:buFont typeface="Arial"/>
              <a:buChar char="•"/>
            </a:pPr>
            <a:r>
              <a:rPr lang="es-ES_tradnl" sz="800" dirty="0" err="1" smtClean="0">
                <a:solidFill>
                  <a:schemeClr val="tx1"/>
                </a:solidFill>
              </a:rPr>
              <a:t>HAProxy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Controller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based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HAProxy</a:t>
            </a:r>
            <a:r>
              <a:rPr lang="es-ES_tradnl" sz="800" dirty="0" smtClean="0">
                <a:solidFill>
                  <a:schemeClr val="tx1"/>
                </a:solidFill>
              </a:rPr>
              <a:t>)</a:t>
            </a:r>
          </a:p>
          <a:p>
            <a:pPr marL="628650" lvl="1" indent="-171450">
              <a:buFont typeface="Arial"/>
              <a:buChar char="•"/>
            </a:pPr>
            <a:r>
              <a:rPr lang="es-ES_tradnl" sz="800" dirty="0" smtClean="0">
                <a:solidFill>
                  <a:schemeClr val="tx1"/>
                </a:solidFill>
              </a:rPr>
              <a:t>NGINX </a:t>
            </a:r>
            <a:r>
              <a:rPr lang="es-ES_tradnl" sz="800" dirty="0" err="1" smtClean="0">
                <a:solidFill>
                  <a:schemeClr val="tx1"/>
                </a:solidFill>
              </a:rPr>
              <a:t>Controller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based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NGINX), etc.</a:t>
            </a:r>
          </a:p>
          <a:p>
            <a:pPr marL="628650" lvl="1" indent="-171450">
              <a:buFont typeface="Arial"/>
              <a:buChar char="•"/>
            </a:pPr>
            <a:endParaRPr lang="es-ES" sz="800" dirty="0" smtClean="0">
              <a:solidFill>
                <a:schemeClr val="tx1"/>
              </a:solidFill>
            </a:endParaRPr>
          </a:p>
          <a:p>
            <a:endParaRPr lang="es-ES" sz="800" dirty="0" smtClean="0">
              <a:solidFill>
                <a:schemeClr val="tx1"/>
              </a:solidFill>
            </a:endParaRPr>
          </a:p>
          <a:p>
            <a:endParaRPr lang="es-ES" sz="800" dirty="0" smtClean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386065-267F-2A41-9472-1244E2E6E37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482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800" b="1" dirty="0" err="1" smtClean="0">
                <a:solidFill>
                  <a:schemeClr val="tx1"/>
                </a:solidFill>
              </a:rPr>
              <a:t>What</a:t>
            </a:r>
            <a:r>
              <a:rPr lang="es-ES" sz="800" b="1" dirty="0" smtClean="0">
                <a:solidFill>
                  <a:schemeClr val="tx1"/>
                </a:solidFill>
              </a:rPr>
              <a:t> </a:t>
            </a:r>
            <a:r>
              <a:rPr lang="es-ES" sz="800" b="1" dirty="0" err="1" smtClean="0">
                <a:solidFill>
                  <a:schemeClr val="tx1"/>
                </a:solidFill>
              </a:rPr>
              <a:t>Ingress</a:t>
            </a:r>
            <a:r>
              <a:rPr lang="es-ES" sz="800" b="1" dirty="0" smtClean="0">
                <a:solidFill>
                  <a:schemeClr val="tx1"/>
                </a:solidFill>
              </a:rPr>
              <a:t> </a:t>
            </a:r>
            <a:r>
              <a:rPr lang="es-ES" sz="800" b="1" dirty="0" err="1" smtClean="0">
                <a:solidFill>
                  <a:schemeClr val="tx1"/>
                </a:solidFill>
              </a:rPr>
              <a:t>Controller</a:t>
            </a:r>
            <a:r>
              <a:rPr lang="es-ES" sz="800" b="1" dirty="0" smtClean="0">
                <a:solidFill>
                  <a:schemeClr val="tx1"/>
                </a:solidFill>
              </a:rPr>
              <a:t> can i use?</a:t>
            </a:r>
          </a:p>
          <a:p>
            <a:endParaRPr lang="es-ES" sz="800" dirty="0" smtClean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s-ES" sz="800" dirty="0" err="1" smtClean="0">
                <a:solidFill>
                  <a:schemeClr val="tx1"/>
                </a:solidFill>
              </a:rPr>
              <a:t>An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is</a:t>
            </a:r>
            <a:r>
              <a:rPr lang="es-ES" sz="800" dirty="0" smtClean="0">
                <a:solidFill>
                  <a:schemeClr val="tx1"/>
                </a:solidFill>
              </a:rPr>
              <a:t> a Proxy </a:t>
            </a:r>
            <a:r>
              <a:rPr lang="es-ES" sz="800" dirty="0" err="1" smtClean="0">
                <a:solidFill>
                  <a:schemeClr val="tx1"/>
                </a:solidFill>
              </a:rPr>
              <a:t>that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works</a:t>
            </a:r>
            <a:r>
              <a:rPr lang="es-ES" sz="800" dirty="0" smtClean="0">
                <a:solidFill>
                  <a:schemeClr val="tx1"/>
                </a:solidFill>
              </a:rPr>
              <a:t> as Kubernetes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. </a:t>
            </a:r>
            <a:r>
              <a:rPr lang="es-ES" sz="800" dirty="0" err="1" smtClean="0">
                <a:solidFill>
                  <a:schemeClr val="tx1"/>
                </a:solidFill>
              </a:rPr>
              <a:t>They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manage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traffic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between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EdgeProxy</a:t>
            </a:r>
            <a:r>
              <a:rPr lang="es-ES" sz="800" dirty="0" smtClean="0">
                <a:solidFill>
                  <a:schemeClr val="tx1"/>
                </a:solidFill>
              </a:rPr>
              <a:t> and Service </a:t>
            </a:r>
            <a:r>
              <a:rPr lang="es-ES" sz="800" dirty="0" err="1" smtClean="0">
                <a:solidFill>
                  <a:schemeClr val="tx1"/>
                </a:solidFill>
              </a:rPr>
              <a:t>Mesh</a:t>
            </a:r>
            <a:r>
              <a:rPr lang="es-ES" sz="800" dirty="0" smtClean="0">
                <a:solidFill>
                  <a:schemeClr val="tx1"/>
                </a:solidFill>
              </a:rPr>
              <a:t> (</a:t>
            </a:r>
            <a:r>
              <a:rPr lang="es-ES" sz="800" dirty="0" err="1" smtClean="0">
                <a:solidFill>
                  <a:schemeClr val="tx1"/>
                </a:solidFill>
              </a:rPr>
              <a:t>APIs</a:t>
            </a:r>
            <a:r>
              <a:rPr lang="es-ES" sz="800" dirty="0" smtClean="0">
                <a:solidFill>
                  <a:schemeClr val="tx1"/>
                </a:solidFill>
              </a:rPr>
              <a:t>/</a:t>
            </a:r>
            <a:r>
              <a:rPr lang="es-ES" sz="800" dirty="0" err="1" smtClean="0">
                <a:solidFill>
                  <a:schemeClr val="tx1"/>
                </a:solidFill>
              </a:rPr>
              <a:t>Microservices</a:t>
            </a:r>
            <a:r>
              <a:rPr lang="es-ES" sz="800" dirty="0" smtClean="0">
                <a:solidFill>
                  <a:schemeClr val="tx1"/>
                </a:solidFill>
              </a:rPr>
              <a:t>).</a:t>
            </a:r>
          </a:p>
          <a:p>
            <a:pPr marL="171450" indent="-171450">
              <a:buFontTx/>
              <a:buChar char="-"/>
            </a:pPr>
            <a:r>
              <a:rPr lang="es-ES" sz="800" dirty="0" smtClean="0">
                <a:solidFill>
                  <a:schemeClr val="tx1"/>
                </a:solidFill>
              </a:rPr>
              <a:t>A Proxy </a:t>
            </a:r>
            <a:r>
              <a:rPr lang="es-ES" sz="800" dirty="0" err="1" smtClean="0">
                <a:solidFill>
                  <a:schemeClr val="tx1"/>
                </a:solidFill>
              </a:rPr>
              <a:t>deployed</a:t>
            </a:r>
            <a:r>
              <a:rPr lang="es-ES" sz="800" dirty="0" smtClean="0">
                <a:solidFill>
                  <a:schemeClr val="tx1"/>
                </a:solidFill>
              </a:rPr>
              <a:t> in </a:t>
            </a:r>
            <a:r>
              <a:rPr lang="es-ES" sz="800" dirty="0" err="1" smtClean="0">
                <a:solidFill>
                  <a:schemeClr val="tx1"/>
                </a:solidFill>
              </a:rPr>
              <a:t>Pods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doesn’t</a:t>
            </a:r>
            <a:r>
              <a:rPr lang="es-ES" sz="800" dirty="0" smtClean="0">
                <a:solidFill>
                  <a:schemeClr val="tx1"/>
                </a:solidFill>
              </a:rPr>
              <a:t> mean </a:t>
            </a:r>
            <a:r>
              <a:rPr lang="es-ES" sz="800" dirty="0" err="1" smtClean="0">
                <a:solidFill>
                  <a:schemeClr val="tx1"/>
                </a:solidFill>
              </a:rPr>
              <a:t>that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you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have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an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s-ES" sz="800" dirty="0" err="1" smtClean="0">
                <a:solidFill>
                  <a:schemeClr val="tx1"/>
                </a:solidFill>
              </a:rPr>
              <a:t>There</a:t>
            </a:r>
            <a:r>
              <a:rPr lang="es-ES" sz="800" dirty="0" smtClean="0">
                <a:solidFill>
                  <a:schemeClr val="tx1"/>
                </a:solidFill>
              </a:rPr>
              <a:t> are </a:t>
            </a:r>
            <a:r>
              <a:rPr lang="es-ES" sz="800" dirty="0" err="1" smtClean="0">
                <a:solidFill>
                  <a:schemeClr val="tx1"/>
                </a:solidFill>
              </a:rPr>
              <a:t>several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implementations</a:t>
            </a:r>
            <a:r>
              <a:rPr lang="es-ES" sz="800" dirty="0" smtClean="0">
                <a:solidFill>
                  <a:schemeClr val="tx1"/>
                </a:solidFill>
              </a:rPr>
              <a:t>, </a:t>
            </a:r>
            <a:r>
              <a:rPr lang="es-ES" sz="800" dirty="0" err="1" smtClean="0">
                <a:solidFill>
                  <a:schemeClr val="tx1"/>
                </a:solidFill>
              </a:rPr>
              <a:t>they</a:t>
            </a:r>
            <a:r>
              <a:rPr lang="es-ES" sz="800" dirty="0" smtClean="0">
                <a:solidFill>
                  <a:schemeClr val="tx1"/>
                </a:solidFill>
              </a:rPr>
              <a:t> can </a:t>
            </a:r>
            <a:r>
              <a:rPr lang="es-ES" sz="800" dirty="0" err="1" smtClean="0">
                <a:solidFill>
                  <a:schemeClr val="tx1"/>
                </a:solidFill>
              </a:rPr>
              <a:t>manage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different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kind</a:t>
            </a:r>
            <a:r>
              <a:rPr lang="es-ES" sz="800" dirty="0" smtClean="0">
                <a:solidFill>
                  <a:schemeClr val="tx1"/>
                </a:solidFill>
              </a:rPr>
              <a:t> of </a:t>
            </a:r>
            <a:r>
              <a:rPr lang="es-ES" sz="800" dirty="0" err="1" smtClean="0">
                <a:solidFill>
                  <a:schemeClr val="tx1"/>
                </a:solidFill>
              </a:rPr>
              <a:t>traffic</a:t>
            </a:r>
            <a:r>
              <a:rPr lang="es-ES" sz="800" dirty="0" smtClean="0">
                <a:solidFill>
                  <a:schemeClr val="tx1"/>
                </a:solidFill>
              </a:rPr>
              <a:t> (HTTP, HTTPS, </a:t>
            </a:r>
            <a:r>
              <a:rPr lang="es-ES" sz="800" dirty="0" err="1" smtClean="0">
                <a:solidFill>
                  <a:schemeClr val="tx1"/>
                </a:solidFill>
              </a:rPr>
              <a:t>gRCP</a:t>
            </a:r>
            <a:r>
              <a:rPr lang="es-ES" sz="800" dirty="0" smtClean="0">
                <a:solidFill>
                  <a:schemeClr val="tx1"/>
                </a:solidFill>
              </a:rPr>
              <a:t>, </a:t>
            </a:r>
            <a:r>
              <a:rPr lang="es-ES" sz="800" dirty="0" err="1" smtClean="0">
                <a:solidFill>
                  <a:schemeClr val="tx1"/>
                </a:solidFill>
              </a:rPr>
              <a:t>Websockets</a:t>
            </a:r>
            <a:r>
              <a:rPr lang="es-ES" sz="800" dirty="0" smtClean="0">
                <a:solidFill>
                  <a:schemeClr val="tx1"/>
                </a:solidFill>
              </a:rPr>
              <a:t>, TCP, UDP, </a:t>
            </a:r>
            <a:r>
              <a:rPr lang="mr-IN" sz="800" dirty="0" smtClean="0">
                <a:solidFill>
                  <a:schemeClr val="tx1"/>
                </a:solidFill>
              </a:rPr>
              <a:t>…</a:t>
            </a:r>
            <a:r>
              <a:rPr lang="es-ES_tradnl" sz="800" dirty="0" smtClean="0">
                <a:solidFill>
                  <a:schemeClr val="tx1"/>
                </a:solidFill>
              </a:rPr>
              <a:t>) and </a:t>
            </a:r>
            <a:r>
              <a:rPr lang="es-ES_tradnl" sz="800" dirty="0" err="1" smtClean="0">
                <a:solidFill>
                  <a:schemeClr val="tx1"/>
                </a:solidFill>
              </a:rPr>
              <a:t>different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functionalities</a:t>
            </a:r>
            <a:r>
              <a:rPr lang="es-ES_tradnl" sz="800" dirty="0" smtClean="0">
                <a:solidFill>
                  <a:schemeClr val="tx1"/>
                </a:solidFill>
              </a:rPr>
              <a:t> (VIP, Virtual Hosts, </a:t>
            </a:r>
            <a:r>
              <a:rPr lang="es-ES_tradnl" sz="800" dirty="0" err="1" smtClean="0">
                <a:solidFill>
                  <a:schemeClr val="tx1"/>
                </a:solidFill>
              </a:rPr>
              <a:t>Paths</a:t>
            </a:r>
            <a:r>
              <a:rPr lang="es-ES_tradnl" sz="800" dirty="0" smtClean="0">
                <a:solidFill>
                  <a:schemeClr val="tx1"/>
                </a:solidFill>
              </a:rPr>
              <a:t>, </a:t>
            </a:r>
            <a:r>
              <a:rPr lang="mr-IN" sz="800" dirty="0" smtClean="0">
                <a:solidFill>
                  <a:schemeClr val="tx1"/>
                </a:solidFill>
              </a:rPr>
              <a:t>…</a:t>
            </a:r>
            <a:r>
              <a:rPr lang="es-ES_tradnl" sz="800" dirty="0" smtClean="0">
                <a:solidFill>
                  <a:schemeClr val="tx1"/>
                </a:solidFill>
              </a:rPr>
              <a:t>); </a:t>
            </a:r>
            <a:r>
              <a:rPr lang="es-ES_tradnl" sz="800" dirty="0" err="1" smtClean="0">
                <a:solidFill>
                  <a:schemeClr val="tx1"/>
                </a:solidFill>
              </a:rPr>
              <a:t>then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the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chosen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Ingress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Controller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depends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the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kind</a:t>
            </a:r>
            <a:r>
              <a:rPr lang="es-ES_tradnl" sz="800" dirty="0" smtClean="0">
                <a:solidFill>
                  <a:schemeClr val="tx1"/>
                </a:solidFill>
              </a:rPr>
              <a:t> of </a:t>
            </a:r>
            <a:r>
              <a:rPr lang="es-ES_tradnl" sz="800" dirty="0" err="1" smtClean="0">
                <a:solidFill>
                  <a:schemeClr val="tx1"/>
                </a:solidFill>
              </a:rPr>
              <a:t>traffic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that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your</a:t>
            </a:r>
            <a:r>
              <a:rPr lang="es-ES_tradnl" sz="800" dirty="0" smtClean="0">
                <a:solidFill>
                  <a:schemeClr val="tx1"/>
                </a:solidFill>
              </a:rPr>
              <a:t> API/</a:t>
            </a:r>
            <a:r>
              <a:rPr lang="es-ES_tradnl" sz="800" dirty="0" err="1" smtClean="0">
                <a:solidFill>
                  <a:schemeClr val="tx1"/>
                </a:solidFill>
              </a:rPr>
              <a:t>Microservices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manage</a:t>
            </a:r>
            <a:r>
              <a:rPr lang="es-ES_tradnl" sz="800" dirty="0" smtClean="0">
                <a:solidFill>
                  <a:schemeClr val="tx1"/>
                </a:solidFill>
              </a:rPr>
              <a:t> and </a:t>
            </a:r>
            <a:r>
              <a:rPr lang="es-ES_tradnl" sz="800" dirty="0" err="1" smtClean="0">
                <a:solidFill>
                  <a:schemeClr val="tx1"/>
                </a:solidFill>
              </a:rPr>
              <a:t>how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they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were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implemented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Ports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exposed</a:t>
            </a:r>
            <a:r>
              <a:rPr lang="es-ES_tradnl" sz="800" dirty="0" smtClean="0">
                <a:solidFill>
                  <a:schemeClr val="tx1"/>
                </a:solidFill>
              </a:rPr>
              <a:t>, </a:t>
            </a:r>
            <a:r>
              <a:rPr lang="es-ES_tradnl" sz="800" dirty="0" err="1" smtClean="0">
                <a:solidFill>
                  <a:schemeClr val="tx1"/>
                </a:solidFill>
              </a:rPr>
              <a:t>Paths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used</a:t>
            </a:r>
            <a:r>
              <a:rPr lang="es-ES_tradnl" sz="800" dirty="0" smtClean="0">
                <a:solidFill>
                  <a:schemeClr val="tx1"/>
                </a:solidFill>
              </a:rPr>
              <a:t>, </a:t>
            </a:r>
            <a:r>
              <a:rPr lang="es-ES_tradnl" sz="800" dirty="0" err="1" smtClean="0">
                <a:solidFill>
                  <a:schemeClr val="tx1"/>
                </a:solidFill>
              </a:rPr>
              <a:t>Headers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expected</a:t>
            </a:r>
            <a:r>
              <a:rPr lang="es-ES_tradnl" sz="800" dirty="0" smtClean="0">
                <a:solidFill>
                  <a:schemeClr val="tx1"/>
                </a:solidFill>
              </a:rPr>
              <a:t>, etc.)</a:t>
            </a:r>
          </a:p>
          <a:p>
            <a:pPr marL="171450" indent="-171450">
              <a:buFontTx/>
              <a:buChar char="-"/>
            </a:pPr>
            <a:r>
              <a:rPr lang="es-ES_tradnl" sz="800" dirty="0" err="1" smtClean="0">
                <a:solidFill>
                  <a:schemeClr val="tx1"/>
                </a:solidFill>
              </a:rPr>
              <a:t>Examples</a:t>
            </a:r>
            <a:r>
              <a:rPr lang="es-ES_tradnl" sz="800" dirty="0" smtClean="0">
                <a:solidFill>
                  <a:schemeClr val="tx1"/>
                </a:solidFill>
              </a:rPr>
              <a:t>:</a:t>
            </a:r>
          </a:p>
          <a:p>
            <a:pPr marL="628650" lvl="1" indent="-171450">
              <a:buFont typeface="Arial"/>
              <a:buChar char="•"/>
            </a:pPr>
            <a:r>
              <a:rPr lang="es-ES_tradnl" sz="800" dirty="0" err="1" smtClean="0">
                <a:solidFill>
                  <a:schemeClr val="tx1"/>
                </a:solidFill>
              </a:rPr>
              <a:t>Heption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Contour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based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Envoy</a:t>
            </a:r>
            <a:r>
              <a:rPr lang="es-ES_tradnl" sz="800" dirty="0" smtClean="0">
                <a:solidFill>
                  <a:schemeClr val="tx1"/>
                </a:solidFill>
              </a:rPr>
              <a:t> Proxy)</a:t>
            </a:r>
          </a:p>
          <a:p>
            <a:pPr marL="628650" lvl="1" indent="-171450">
              <a:buFont typeface="Arial"/>
              <a:buChar char="•"/>
            </a:pPr>
            <a:r>
              <a:rPr lang="es-ES_tradnl" sz="800" dirty="0" err="1" smtClean="0">
                <a:solidFill>
                  <a:schemeClr val="tx1"/>
                </a:solidFill>
              </a:rPr>
              <a:t>Istio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Ingress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Controller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based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Envoy</a:t>
            </a:r>
            <a:r>
              <a:rPr lang="es-ES_tradnl" sz="800" dirty="0" smtClean="0">
                <a:solidFill>
                  <a:schemeClr val="tx1"/>
                </a:solidFill>
              </a:rPr>
              <a:t> Proxy)</a:t>
            </a:r>
          </a:p>
          <a:p>
            <a:pPr marL="628650" lvl="1" indent="-171450">
              <a:buFont typeface="Arial"/>
              <a:buChar char="•"/>
            </a:pPr>
            <a:r>
              <a:rPr lang="es-ES_tradnl" sz="800" dirty="0" err="1" smtClean="0">
                <a:solidFill>
                  <a:schemeClr val="tx1"/>
                </a:solidFill>
              </a:rPr>
              <a:t>Linkerd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Ingress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Controller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based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Linkerd</a:t>
            </a:r>
            <a:r>
              <a:rPr lang="es-ES_tradnl" sz="800" dirty="0" smtClean="0">
                <a:solidFill>
                  <a:schemeClr val="tx1"/>
                </a:solidFill>
              </a:rPr>
              <a:t> Gateway)</a:t>
            </a:r>
          </a:p>
          <a:p>
            <a:pPr marL="628650" lvl="1" indent="-171450">
              <a:buFont typeface="Arial"/>
              <a:buChar char="•"/>
            </a:pPr>
            <a:r>
              <a:rPr lang="es-ES_tradnl" sz="800" dirty="0" err="1" smtClean="0">
                <a:solidFill>
                  <a:schemeClr val="tx1"/>
                </a:solidFill>
              </a:rPr>
              <a:t>HAProxy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Controller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based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HAProxy</a:t>
            </a:r>
            <a:r>
              <a:rPr lang="es-ES_tradnl" sz="800" dirty="0" smtClean="0">
                <a:solidFill>
                  <a:schemeClr val="tx1"/>
                </a:solidFill>
              </a:rPr>
              <a:t>)</a:t>
            </a:r>
          </a:p>
          <a:p>
            <a:pPr marL="628650" lvl="1" indent="-171450">
              <a:buFont typeface="Arial"/>
              <a:buChar char="•"/>
            </a:pPr>
            <a:r>
              <a:rPr lang="es-ES_tradnl" sz="800" dirty="0" smtClean="0">
                <a:solidFill>
                  <a:schemeClr val="tx1"/>
                </a:solidFill>
              </a:rPr>
              <a:t>NGINX </a:t>
            </a:r>
            <a:r>
              <a:rPr lang="es-ES_tradnl" sz="800" dirty="0" err="1" smtClean="0">
                <a:solidFill>
                  <a:schemeClr val="tx1"/>
                </a:solidFill>
              </a:rPr>
              <a:t>Controller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based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NGINX), etc.</a:t>
            </a:r>
          </a:p>
          <a:p>
            <a:pPr marL="628650" lvl="1" indent="-171450">
              <a:buFont typeface="Arial"/>
              <a:buChar char="•"/>
            </a:pPr>
            <a:endParaRPr lang="es-ES" sz="800" dirty="0" smtClean="0">
              <a:solidFill>
                <a:schemeClr val="tx1"/>
              </a:solidFill>
            </a:endParaRPr>
          </a:p>
          <a:p>
            <a:endParaRPr lang="es-ES" sz="800" dirty="0" smtClean="0">
              <a:solidFill>
                <a:schemeClr val="tx1"/>
              </a:solidFill>
            </a:endParaRPr>
          </a:p>
          <a:p>
            <a:endParaRPr lang="es-ES" sz="800" dirty="0" smtClean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386065-267F-2A41-9472-1244E2E6E37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482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2F261243-989B-664F-8211-392AC0C77B48}" type="datetimeFigureOut">
              <a:rPr lang="es-ES" smtClean="0"/>
              <a:pPr/>
              <a:t>21/3/18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6FD69D8A-5915-EB49-980D-FEB64C4D1515}" type="slidenum">
              <a:rPr lang="es-ES" smtClean="0"/>
              <a:pPr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7873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_tradnl" dirty="0" smtClean="0"/>
              <a:t>Clic para editar título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2F261243-989B-664F-8211-392AC0C77B48}" type="datetimeFigureOut">
              <a:rPr lang="es-ES" smtClean="0"/>
              <a:pPr/>
              <a:t>21/3/18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6FD69D8A-5915-EB49-980D-FEB64C4D1515}" type="slidenum">
              <a:rPr lang="es-ES" smtClean="0"/>
              <a:pPr/>
              <a:t>‹Nr.›</a:t>
            </a:fld>
            <a:endParaRPr lang="es-ES"/>
          </a:p>
        </p:txBody>
      </p:sp>
      <p:cxnSp>
        <p:nvCxnSpPr>
          <p:cNvPr id="8" name="Conector recto 7"/>
          <p:cNvCxnSpPr/>
          <p:nvPr userDrawn="1"/>
        </p:nvCxnSpPr>
        <p:spPr>
          <a:xfrm>
            <a:off x="0" y="1286523"/>
            <a:ext cx="9144000" cy="0"/>
          </a:xfrm>
          <a:prstGeom prst="line">
            <a:avLst/>
          </a:prstGeom>
          <a:ln w="3175" cmpd="sng">
            <a:solidFill>
              <a:srgbClr val="0F8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 userDrawn="1"/>
        </p:nvCxnSpPr>
        <p:spPr>
          <a:xfrm>
            <a:off x="0" y="6356350"/>
            <a:ext cx="9144000" cy="0"/>
          </a:xfrm>
          <a:prstGeom prst="line">
            <a:avLst/>
          </a:prstGeom>
          <a:ln w="3175" cmpd="sng">
            <a:solidFill>
              <a:srgbClr val="0F8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416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2F261243-989B-664F-8211-392AC0C77B48}" type="datetimeFigureOut">
              <a:rPr lang="es-ES" smtClean="0"/>
              <a:pPr/>
              <a:t>21/3/18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6FD69D8A-5915-EB49-980D-FEB64C4D1515}" type="slidenum">
              <a:rPr lang="es-ES" smtClean="0"/>
              <a:pPr/>
              <a:t>‹Nr.›</a:t>
            </a:fld>
            <a:endParaRPr lang="es-ES"/>
          </a:p>
        </p:txBody>
      </p:sp>
      <p:cxnSp>
        <p:nvCxnSpPr>
          <p:cNvPr id="6" name="Conector recto 5"/>
          <p:cNvCxnSpPr/>
          <p:nvPr userDrawn="1"/>
        </p:nvCxnSpPr>
        <p:spPr>
          <a:xfrm>
            <a:off x="0" y="6356350"/>
            <a:ext cx="9144000" cy="0"/>
          </a:xfrm>
          <a:prstGeom prst="line">
            <a:avLst/>
          </a:prstGeom>
          <a:ln w="3175" cmpd="sng">
            <a:solidFill>
              <a:srgbClr val="0F8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 userDrawn="1"/>
        </p:nvCxnSpPr>
        <p:spPr>
          <a:xfrm>
            <a:off x="0" y="1286523"/>
            <a:ext cx="9144000" cy="0"/>
          </a:xfrm>
          <a:prstGeom prst="line">
            <a:avLst/>
          </a:prstGeom>
          <a:ln w="3175" cmpd="sng">
            <a:solidFill>
              <a:srgbClr val="0F8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671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6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 para editar título</a:t>
            </a:r>
            <a:endParaRPr lang="en-US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Haga clic para modificar el estilo de texto del patrón</a:t>
            </a:r>
          </a:p>
          <a:p>
            <a:pPr lvl="1"/>
            <a:r>
              <a:rPr lang="en-US" noProof="0" smtClean="0"/>
              <a:t>Segundo nivel</a:t>
            </a:r>
          </a:p>
          <a:p>
            <a:pPr lvl="2"/>
            <a:r>
              <a:rPr lang="en-US" noProof="0" smtClean="0"/>
              <a:t>Tercer nivel</a:t>
            </a:r>
          </a:p>
          <a:p>
            <a:pPr lvl="3"/>
            <a:r>
              <a:rPr lang="en-US" noProof="0" smtClean="0"/>
              <a:t>Cuarto nivel</a:t>
            </a:r>
          </a:p>
          <a:p>
            <a:pPr lvl="4"/>
            <a:r>
              <a:rPr lang="en-US" noProof="0" smtClean="0"/>
              <a:t>Quinto nivel</a:t>
            </a:r>
            <a:endParaRPr lang="en-US" noProof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61243-989B-664F-8211-392AC0C77B48}" type="datetimeFigureOut">
              <a:rPr lang="en-US" noProof="0" smtClean="0"/>
              <a:t>21/3/18</a:t>
            </a:fld>
            <a:endParaRPr lang="en-U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69D8A-5915-EB49-980D-FEB64C4D1515}" type="slidenum">
              <a:rPr lang="en-US" noProof="0" smtClean="0"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49921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articles/kubernetes-effect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hyperlink" Target="https://www.infoq.com/articles/kubernetes-effect" TargetMode="External"/><Relationship Id="rId8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hyperlink" Target="http://kubernetesbyexample.com" TargetMode="External"/><Relationship Id="rId5" Type="http://schemas.openxmlformats.org/officeDocument/2006/relationships/hyperlink" Target="https://www.katacoda.com/courses/kubernetes" TargetMode="External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hyperlink" Target="https://www.slideshare.net/asotobu/sail-in-the-cloud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learn.openshift.com/servicemesh" TargetMode="External"/><Relationship Id="rId3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hyperlink" Target="https://github.com/kelseyhightower/istio-ingress-tutorial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hyperlink" Target="https://www.slideshare.net/asotobu/sail-in-the-cloud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hyperlink" Target="https://www.slideshare.net/asotobu/sail-in-the-cloud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hyperlink" Target="https://www.slideshare.net/asotobu/sail-in-the-clou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s://www.infoq.com/articles/kubernetes-effect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articles/kubernetes-effect" TargetMode="External"/><Relationship Id="rId4" Type="http://schemas.openxmlformats.org/officeDocument/2006/relationships/image" Target="../media/image7.png"/><Relationship Id="rId5" Type="http://schemas.openxmlformats.org/officeDocument/2006/relationships/hyperlink" Target="https://www.slideshare.net/asotobu/sail-in-the-cloud" TargetMode="External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articles/kubernetes-effect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articles/kubernetes-effect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Service </a:t>
            </a:r>
            <a:r>
              <a:rPr lang="es-ES" dirty="0" err="1" smtClean="0"/>
              <a:t>Mesh</a:t>
            </a:r>
            <a:r>
              <a:rPr lang="es-ES" dirty="0" smtClean="0"/>
              <a:t> &amp; Security 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err="1" smtClean="0"/>
              <a:t>For</a:t>
            </a:r>
            <a:r>
              <a:rPr lang="es-ES" dirty="0" smtClean="0"/>
              <a:t> Kubernetes </a:t>
            </a:r>
          </a:p>
          <a:p>
            <a:endParaRPr lang="es-ES" sz="1600" dirty="0" smtClean="0"/>
          </a:p>
          <a:p>
            <a:endParaRPr lang="es-ES" sz="1600" dirty="0"/>
          </a:p>
          <a:p>
            <a:r>
              <a:rPr lang="es-ES" sz="1600" dirty="0" err="1" smtClean="0"/>
              <a:t>version</a:t>
            </a:r>
            <a:r>
              <a:rPr lang="es-ES" sz="1600" dirty="0" smtClean="0"/>
              <a:t> 0.8.4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3322357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Best Practices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2384" y="2108630"/>
            <a:ext cx="5022517" cy="36000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https://www.infoq.com/articles/kubernetes-</a:t>
            </a:r>
            <a:r>
              <a:rPr lang="en-US" sz="1000" dirty="0" smtClean="0">
                <a:hlinkClick r:id="rId3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3230006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/>
          <p:cNvSpPr>
            <a:spLocks noChangeAspect="1"/>
          </p:cNvSpPr>
          <p:nvPr/>
        </p:nvSpPr>
        <p:spPr>
          <a:xfrm>
            <a:off x="3575989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44912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Benefits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033" y="1955250"/>
            <a:ext cx="4320000" cy="106118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033" y="4699998"/>
            <a:ext cx="4320000" cy="137392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033" y="3016433"/>
            <a:ext cx="4320000" cy="162715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1135" y="1913472"/>
            <a:ext cx="3686900" cy="2160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5550" y="4585097"/>
            <a:ext cx="4320000" cy="1108376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7"/>
              </a:rPr>
              <a:t>https://www.infoq.com/articles/kubernetes-</a:t>
            </a:r>
            <a:r>
              <a:rPr lang="en-US" sz="1000" dirty="0" smtClean="0">
                <a:hlinkClick r:id="rId7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sp>
        <p:nvSpPr>
          <p:cNvPr id="12" name="Rectángulo redondeado 11"/>
          <p:cNvSpPr/>
          <p:nvPr/>
        </p:nvSpPr>
        <p:spPr>
          <a:xfrm>
            <a:off x="4123991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ipse 12"/>
          <p:cNvSpPr>
            <a:spLocks noChangeAspect="1"/>
          </p:cNvSpPr>
          <p:nvPr/>
        </p:nvSpPr>
        <p:spPr>
          <a:xfrm>
            <a:off x="4469974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 smtClean="0"/>
              <a:t>5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686400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</a:t>
            </a:r>
            <a:r>
              <a:rPr lang="es-ES" dirty="0" smtClean="0"/>
              <a:t>. </a:t>
            </a:r>
            <a:r>
              <a:rPr lang="es-ES" dirty="0" err="1" smtClean="0"/>
              <a:t>Lab</a:t>
            </a:r>
            <a:r>
              <a:rPr lang="es-ES" dirty="0"/>
              <a:t> </a:t>
            </a:r>
            <a:r>
              <a:rPr lang="es-ES" dirty="0" smtClean="0"/>
              <a:t>00: </a:t>
            </a:r>
            <a:r>
              <a:rPr lang="es-ES" dirty="0" err="1" smtClean="0"/>
              <a:t>Building</a:t>
            </a:r>
            <a:r>
              <a:rPr lang="es-ES" dirty="0" smtClean="0"/>
              <a:t> </a:t>
            </a:r>
            <a:r>
              <a:rPr lang="es-ES_tradnl" dirty="0" smtClean="0"/>
              <a:t>K8s - </a:t>
            </a:r>
            <a:r>
              <a:rPr lang="es-ES_tradnl" dirty="0" err="1" smtClean="0"/>
              <a:t>choose</a:t>
            </a:r>
            <a:r>
              <a:rPr lang="es-ES_tradnl" dirty="0" smtClean="0"/>
              <a:t> </a:t>
            </a:r>
            <a:r>
              <a:rPr lang="es-ES_tradnl" dirty="0" err="1" smtClean="0"/>
              <a:t>yours</a:t>
            </a:r>
            <a:r>
              <a:rPr lang="es-ES_tradnl" dirty="0" smtClean="0"/>
              <a:t> (1/2)</a:t>
            </a:r>
            <a:endParaRPr lang="en-GB" dirty="0"/>
          </a:p>
        </p:txBody>
      </p:sp>
      <p:sp>
        <p:nvSpPr>
          <p:cNvPr id="78" name="Rectángulo 77"/>
          <p:cNvSpPr/>
          <p:nvPr/>
        </p:nvSpPr>
        <p:spPr>
          <a:xfrm>
            <a:off x="3341418" y="2301977"/>
            <a:ext cx="863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Kubernetes </a:t>
            </a:r>
            <a:r>
              <a:rPr lang="es-ES" sz="800" dirty="0" err="1" smtClean="0">
                <a:solidFill>
                  <a:schemeClr val="tx1"/>
                </a:solidFill>
              </a:rPr>
              <a:t>Cluster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80" name="Rectángulo 79"/>
          <p:cNvSpPr/>
          <p:nvPr/>
        </p:nvSpPr>
        <p:spPr>
          <a:xfrm>
            <a:off x="3341418" y="3286698"/>
            <a:ext cx="863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RedHat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OpenShift</a:t>
            </a:r>
            <a:r>
              <a:rPr lang="es-ES" sz="800" dirty="0" smtClean="0">
                <a:solidFill>
                  <a:schemeClr val="tx1"/>
                </a:solidFill>
              </a:rPr>
              <a:t> v3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2" name="Rectángulo 91"/>
          <p:cNvSpPr/>
          <p:nvPr/>
        </p:nvSpPr>
        <p:spPr>
          <a:xfrm>
            <a:off x="4652011" y="3495417"/>
            <a:ext cx="863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Amazon EC2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4" name="Rectángulo 93"/>
          <p:cNvSpPr/>
          <p:nvPr/>
        </p:nvSpPr>
        <p:spPr>
          <a:xfrm>
            <a:off x="5979438" y="2304952"/>
            <a:ext cx="863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Google Kubernetes Engine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5" name="Rectángulo 94"/>
          <p:cNvSpPr/>
          <p:nvPr/>
        </p:nvSpPr>
        <p:spPr>
          <a:xfrm>
            <a:off x="5979438" y="3288158"/>
            <a:ext cx="863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Azure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Container</a:t>
            </a:r>
            <a:r>
              <a:rPr lang="es-ES" sz="800" dirty="0" smtClean="0">
                <a:solidFill>
                  <a:schemeClr val="tx1"/>
                </a:solidFill>
              </a:rPr>
              <a:t> Service (AKS)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7" name="Rectángulo 96"/>
          <p:cNvSpPr/>
          <p:nvPr/>
        </p:nvSpPr>
        <p:spPr>
          <a:xfrm>
            <a:off x="5979438" y="4271294"/>
            <a:ext cx="863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RedHat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OpenShift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Container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Platform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0" name="Rectángulo 99"/>
          <p:cNvSpPr/>
          <p:nvPr/>
        </p:nvSpPr>
        <p:spPr>
          <a:xfrm>
            <a:off x="6136170" y="4731847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OpenShift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2" name="Rectángulo 101"/>
          <p:cNvSpPr/>
          <p:nvPr/>
        </p:nvSpPr>
        <p:spPr>
          <a:xfrm>
            <a:off x="4652011" y="2304952"/>
            <a:ext cx="863838" cy="1047416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On-premise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3" name="Rectángulo 102"/>
          <p:cNvSpPr/>
          <p:nvPr/>
        </p:nvSpPr>
        <p:spPr>
          <a:xfrm>
            <a:off x="4811274" y="2592894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KVM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4" name="Rectángulo 103"/>
          <p:cNvSpPr/>
          <p:nvPr/>
        </p:nvSpPr>
        <p:spPr>
          <a:xfrm>
            <a:off x="4803427" y="2853292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VMWare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7" name="Rectángulo 106"/>
          <p:cNvSpPr/>
          <p:nvPr/>
        </p:nvSpPr>
        <p:spPr>
          <a:xfrm>
            <a:off x="5994539" y="5264600"/>
            <a:ext cx="863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Amazon </a:t>
            </a:r>
            <a:r>
              <a:rPr lang="es-ES" sz="800" dirty="0" err="1" smtClean="0">
                <a:solidFill>
                  <a:schemeClr val="tx1"/>
                </a:solidFill>
              </a:rPr>
              <a:t>Fargate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10" name="Rectángulo 109"/>
          <p:cNvSpPr/>
          <p:nvPr/>
        </p:nvSpPr>
        <p:spPr>
          <a:xfrm>
            <a:off x="6143182" y="5530993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Amazon EKS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11" name="Rectángulo 110"/>
          <p:cNvSpPr/>
          <p:nvPr/>
        </p:nvSpPr>
        <p:spPr>
          <a:xfrm>
            <a:off x="6143182" y="5791391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Amazon ECS</a:t>
            </a:r>
            <a:endParaRPr lang="es-ES" sz="800" dirty="0">
              <a:solidFill>
                <a:schemeClr val="tx1"/>
              </a:solidFill>
            </a:endParaRPr>
          </a:p>
        </p:txBody>
      </p:sp>
      <p:pic>
        <p:nvPicPr>
          <p:cNvPr id="114" name="Imagen 11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7903" y="1501811"/>
            <a:ext cx="359104" cy="360000"/>
          </a:xfrm>
          <a:prstGeom prst="rect">
            <a:avLst/>
          </a:prstGeom>
        </p:spPr>
      </p:pic>
      <p:sp>
        <p:nvSpPr>
          <p:cNvPr id="26" name="Rectángulo 25"/>
          <p:cNvSpPr/>
          <p:nvPr/>
        </p:nvSpPr>
        <p:spPr>
          <a:xfrm>
            <a:off x="1886507" y="2019449"/>
            <a:ext cx="872952" cy="195814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s-ES" sz="800" b="1" dirty="0" smtClean="0">
                <a:solidFill>
                  <a:schemeClr val="tx1"/>
                </a:solidFill>
              </a:rPr>
              <a:t>Kubernetes </a:t>
            </a:r>
            <a:r>
              <a:rPr lang="es-ES" sz="800" b="1" dirty="0" err="1" smtClean="0">
                <a:solidFill>
                  <a:schemeClr val="tx1"/>
                </a:solidFill>
              </a:rPr>
              <a:t>Clients</a:t>
            </a:r>
            <a:endParaRPr lang="es-ES" sz="800" b="1" dirty="0">
              <a:solidFill>
                <a:schemeClr val="tx1"/>
              </a:solidFill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3301980" y="2029687"/>
            <a:ext cx="934048" cy="195814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s-ES" sz="800" b="1" dirty="0" smtClean="0">
                <a:solidFill>
                  <a:schemeClr val="tx1"/>
                </a:solidFill>
              </a:rPr>
              <a:t>Kubernetes </a:t>
            </a:r>
            <a:r>
              <a:rPr lang="es-ES" sz="800" b="1" dirty="0" err="1" smtClean="0">
                <a:solidFill>
                  <a:schemeClr val="tx1"/>
                </a:solidFill>
              </a:rPr>
              <a:t>flavours</a:t>
            </a:r>
            <a:endParaRPr lang="es-ES" sz="800" b="1" dirty="0">
              <a:solidFill>
                <a:schemeClr val="tx1"/>
              </a:solidFill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4613384" y="2034956"/>
            <a:ext cx="655044" cy="195814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s-ES" sz="800" b="1" dirty="0" err="1" smtClean="0">
                <a:solidFill>
                  <a:schemeClr val="tx1"/>
                </a:solidFill>
              </a:rPr>
              <a:t>Self</a:t>
            </a:r>
            <a:r>
              <a:rPr lang="es-ES" sz="800" b="1" dirty="0" smtClean="0">
                <a:solidFill>
                  <a:schemeClr val="tx1"/>
                </a:solidFill>
              </a:rPr>
              <a:t> </a:t>
            </a:r>
            <a:r>
              <a:rPr lang="es-ES" sz="800" b="1" dirty="0" err="1" smtClean="0">
                <a:solidFill>
                  <a:schemeClr val="tx1"/>
                </a:solidFill>
              </a:rPr>
              <a:t>Managed</a:t>
            </a:r>
            <a:endParaRPr lang="es-ES" sz="800" b="1" dirty="0">
              <a:solidFill>
                <a:schemeClr val="tx1"/>
              </a:solidFill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5959162" y="2029687"/>
            <a:ext cx="919089" cy="195814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s-ES" sz="800" b="1" dirty="0" smtClean="0">
                <a:solidFill>
                  <a:schemeClr val="tx1"/>
                </a:solidFill>
              </a:rPr>
              <a:t>Full </a:t>
            </a:r>
            <a:r>
              <a:rPr lang="es-ES" sz="800" b="1" dirty="0" err="1" smtClean="0">
                <a:solidFill>
                  <a:schemeClr val="tx1"/>
                </a:solidFill>
              </a:rPr>
              <a:t>Managed</a:t>
            </a:r>
            <a:r>
              <a:rPr lang="es-ES" sz="800" b="1" dirty="0" smtClean="0">
                <a:solidFill>
                  <a:schemeClr val="tx1"/>
                </a:solidFill>
              </a:rPr>
              <a:t> Cloud</a:t>
            </a:r>
            <a:endParaRPr lang="es-ES" sz="800" b="1" dirty="0">
              <a:solidFill>
                <a:schemeClr val="tx1"/>
              </a:solidFill>
            </a:endParaRPr>
          </a:p>
        </p:txBody>
      </p:sp>
      <p:cxnSp>
        <p:nvCxnSpPr>
          <p:cNvPr id="31" name="Conector recto 30"/>
          <p:cNvCxnSpPr/>
          <p:nvPr/>
        </p:nvCxnSpPr>
        <p:spPr>
          <a:xfrm>
            <a:off x="3055331" y="1544394"/>
            <a:ext cx="0" cy="4726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76200" cap="rnd" cmpd="sng">
            <a:solidFill>
              <a:schemeClr val="tx1"/>
            </a:solidFill>
            <a:prstDash val="solid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7" name="Conector recto 36"/>
          <p:cNvCxnSpPr/>
          <p:nvPr/>
        </p:nvCxnSpPr>
        <p:spPr>
          <a:xfrm flipH="1">
            <a:off x="3055331" y="6271050"/>
            <a:ext cx="4272197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76200" cap="rnd" cmpd="sng">
            <a:solidFill>
              <a:schemeClr val="tx1"/>
            </a:solidFill>
            <a:prstDash val="solid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0" name="Rectángulo 39"/>
          <p:cNvSpPr/>
          <p:nvPr/>
        </p:nvSpPr>
        <p:spPr>
          <a:xfrm>
            <a:off x="2871503" y="1333211"/>
            <a:ext cx="367656" cy="195814"/>
          </a:xfrm>
          <a:prstGeom prst="rect">
            <a:avLst/>
          </a:prstGeom>
          <a:solidFill>
            <a:schemeClr val="tx1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s-ES" sz="800" b="1" dirty="0" err="1" smtClean="0">
                <a:solidFill>
                  <a:schemeClr val="bg1"/>
                </a:solidFill>
              </a:rPr>
              <a:t>Vanilla</a:t>
            </a:r>
            <a:endParaRPr lang="es-ES" sz="800" b="1" dirty="0">
              <a:solidFill>
                <a:schemeClr val="bg1"/>
              </a:solidFill>
            </a:endParaRPr>
          </a:p>
        </p:txBody>
      </p:sp>
      <p:sp>
        <p:nvSpPr>
          <p:cNvPr id="41" name="Rectángulo 40"/>
          <p:cNvSpPr/>
          <p:nvPr/>
        </p:nvSpPr>
        <p:spPr>
          <a:xfrm>
            <a:off x="7398976" y="6116513"/>
            <a:ext cx="474055" cy="195814"/>
          </a:xfrm>
          <a:prstGeom prst="rect">
            <a:avLst/>
          </a:prstGeom>
          <a:solidFill>
            <a:schemeClr val="tx1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s-ES" sz="800" b="1" dirty="0" err="1">
                <a:solidFill>
                  <a:schemeClr val="bg1"/>
                </a:solidFill>
              </a:rPr>
              <a:t>Managed</a:t>
            </a:r>
            <a:endParaRPr lang="es-ES" sz="800" b="1" dirty="0">
              <a:solidFill>
                <a:schemeClr val="bg1"/>
              </a:solidFill>
            </a:endParaRPr>
          </a:p>
        </p:txBody>
      </p:sp>
      <p:sp>
        <p:nvSpPr>
          <p:cNvPr id="3" name="Elipse 2"/>
          <p:cNvSpPr>
            <a:spLocks noChangeAspect="1"/>
          </p:cNvSpPr>
          <p:nvPr/>
        </p:nvSpPr>
        <p:spPr>
          <a:xfrm>
            <a:off x="1992045" y="2313289"/>
            <a:ext cx="767414" cy="7559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800" dirty="0" err="1" smtClean="0">
                <a:solidFill>
                  <a:schemeClr val="tx1"/>
                </a:solidFill>
              </a:rPr>
              <a:t>kubectl</a:t>
            </a:r>
            <a:endParaRPr lang="en-US" sz="800" dirty="0" smtClean="0">
              <a:solidFill>
                <a:schemeClr val="tx1"/>
              </a:solidFill>
            </a:endParaRPr>
          </a:p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(</a:t>
            </a:r>
            <a:r>
              <a:rPr lang="en-US" sz="800" dirty="0" err="1" smtClean="0">
                <a:solidFill>
                  <a:schemeClr val="tx1"/>
                </a:solidFill>
              </a:rPr>
              <a:t>kubernetes</a:t>
            </a:r>
            <a:r>
              <a:rPr lang="en-US" sz="800" dirty="0" smtClean="0">
                <a:solidFill>
                  <a:schemeClr val="tx1"/>
                </a:solidFill>
              </a:rPr>
              <a:t>)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4" name="Elipse 33"/>
          <p:cNvSpPr>
            <a:spLocks noChangeAspect="1"/>
          </p:cNvSpPr>
          <p:nvPr/>
        </p:nvSpPr>
        <p:spPr>
          <a:xfrm>
            <a:off x="1992046" y="3246519"/>
            <a:ext cx="719999" cy="70929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800" dirty="0" err="1" smtClean="0">
                <a:solidFill>
                  <a:schemeClr val="tx1"/>
                </a:solidFill>
              </a:rPr>
              <a:t>oc</a:t>
            </a:r>
            <a:r>
              <a:rPr lang="en-US" sz="800" dirty="0" smtClean="0">
                <a:solidFill>
                  <a:schemeClr val="tx1"/>
                </a:solidFill>
              </a:rPr>
              <a:t> (</a:t>
            </a:r>
            <a:r>
              <a:rPr lang="en-US" sz="800" dirty="0" err="1" smtClean="0">
                <a:solidFill>
                  <a:schemeClr val="tx1"/>
                </a:solidFill>
              </a:rPr>
              <a:t>openshift</a:t>
            </a:r>
            <a:r>
              <a:rPr lang="en-US" sz="800" dirty="0" smtClean="0">
                <a:solidFill>
                  <a:schemeClr val="tx1"/>
                </a:solidFill>
              </a:rPr>
              <a:t>)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5" name="Elipse 34"/>
          <p:cNvSpPr>
            <a:spLocks noChangeAspect="1"/>
          </p:cNvSpPr>
          <p:nvPr/>
        </p:nvSpPr>
        <p:spPr>
          <a:xfrm>
            <a:off x="1992045" y="4132233"/>
            <a:ext cx="719999" cy="70929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800" dirty="0" err="1" smtClean="0">
                <a:solidFill>
                  <a:schemeClr val="tx1"/>
                </a:solidFill>
              </a:rPr>
              <a:t>az</a:t>
            </a:r>
            <a:r>
              <a:rPr lang="en-US" sz="800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(azure)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6" name="Rectángulo 35"/>
          <p:cNvSpPr/>
          <p:nvPr/>
        </p:nvSpPr>
        <p:spPr>
          <a:xfrm>
            <a:off x="4652011" y="4521886"/>
            <a:ext cx="863838" cy="851913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Minimalist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42" name="Rectángulo 41"/>
          <p:cNvSpPr/>
          <p:nvPr/>
        </p:nvSpPr>
        <p:spPr>
          <a:xfrm>
            <a:off x="4803427" y="4811122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Minikube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43" name="Rectángulo 42"/>
          <p:cNvSpPr/>
          <p:nvPr/>
        </p:nvSpPr>
        <p:spPr>
          <a:xfrm>
            <a:off x="4811274" y="5082600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Minishift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5" name="Conector recto 4"/>
          <p:cNvCxnSpPr/>
          <p:nvPr/>
        </p:nvCxnSpPr>
        <p:spPr>
          <a:xfrm>
            <a:off x="5080112" y="3123243"/>
            <a:ext cx="0" cy="17999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25400" cap="rnd" cmpd="sng">
            <a:solidFill>
              <a:schemeClr val="tx1"/>
            </a:solidFill>
            <a:prstDash val="sysDot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4" name="Conector recto 43"/>
          <p:cNvCxnSpPr/>
          <p:nvPr/>
        </p:nvCxnSpPr>
        <p:spPr>
          <a:xfrm>
            <a:off x="3760251" y="4235122"/>
            <a:ext cx="0" cy="17999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25400" cap="rnd" cmpd="sng">
            <a:solidFill>
              <a:schemeClr val="tx1"/>
            </a:solidFill>
            <a:prstDash val="sysDot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054667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3</a:t>
            </a:r>
            <a:r>
              <a:rPr lang="es-ES" dirty="0" smtClean="0"/>
              <a:t>. </a:t>
            </a:r>
            <a:r>
              <a:rPr lang="es-ES" dirty="0" err="1" smtClean="0"/>
              <a:t>Lab</a:t>
            </a:r>
            <a:r>
              <a:rPr lang="es-ES" dirty="0"/>
              <a:t> </a:t>
            </a:r>
            <a:r>
              <a:rPr lang="es-ES" dirty="0" smtClean="0"/>
              <a:t>00: </a:t>
            </a:r>
            <a:r>
              <a:rPr lang="es-ES" dirty="0" err="1" smtClean="0"/>
              <a:t>Building</a:t>
            </a:r>
            <a:r>
              <a:rPr lang="es-ES" dirty="0" smtClean="0"/>
              <a:t> </a:t>
            </a:r>
            <a:r>
              <a:rPr lang="es-ES_tradnl" dirty="0" smtClean="0"/>
              <a:t>K8s </a:t>
            </a:r>
            <a:r>
              <a:rPr lang="es-ES_tradnl" dirty="0"/>
              <a:t>- </a:t>
            </a:r>
            <a:r>
              <a:rPr lang="es-ES_tradnl" dirty="0" err="1"/>
              <a:t>acquire</a:t>
            </a:r>
            <a:r>
              <a:rPr lang="es-ES_tradnl" dirty="0"/>
              <a:t> </a:t>
            </a:r>
            <a:r>
              <a:rPr lang="es-ES_tradnl" dirty="0" err="1" smtClean="0"/>
              <a:t>practice</a:t>
            </a:r>
            <a:r>
              <a:rPr lang="es-ES_tradnl" dirty="0" smtClean="0"/>
              <a:t> (2/2)</a:t>
            </a:r>
            <a:endParaRPr lang="en-GB" dirty="0"/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790" y="1959001"/>
            <a:ext cx="3285927" cy="374275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9" name="Rectángulo redondeado 28"/>
          <p:cNvSpPr/>
          <p:nvPr/>
        </p:nvSpPr>
        <p:spPr>
          <a:xfrm>
            <a:off x="581471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Elipse 29"/>
          <p:cNvSpPr>
            <a:spLocks noChangeAspect="1"/>
          </p:cNvSpPr>
          <p:nvPr/>
        </p:nvSpPr>
        <p:spPr>
          <a:xfrm>
            <a:off x="927454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 smtClean="0"/>
              <a:t>1</a:t>
            </a:r>
            <a:endParaRPr lang="en-US" sz="1200" b="1" dirty="0"/>
          </a:p>
        </p:txBody>
      </p:sp>
      <p:sp>
        <p:nvSpPr>
          <p:cNvPr id="3" name="Rectángulo 2"/>
          <p:cNvSpPr/>
          <p:nvPr/>
        </p:nvSpPr>
        <p:spPr>
          <a:xfrm>
            <a:off x="616264" y="6067951"/>
            <a:ext cx="195438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http://</a:t>
            </a:r>
            <a:r>
              <a:rPr lang="en-US" sz="1000" dirty="0" smtClean="0">
                <a:hlinkClick r:id="rId4"/>
              </a:rPr>
              <a:t>kubernetesbyexample.com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sp>
        <p:nvSpPr>
          <p:cNvPr id="4" name="Rectángulo 3"/>
          <p:cNvSpPr/>
          <p:nvPr/>
        </p:nvSpPr>
        <p:spPr>
          <a:xfrm>
            <a:off x="4152788" y="6101375"/>
            <a:ext cx="284543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5"/>
              </a:rPr>
              <a:t>https://www.katacoda.com/courses/</a:t>
            </a:r>
            <a:r>
              <a:rPr lang="en-US" sz="1000" dirty="0" smtClean="0">
                <a:hlinkClick r:id="rId5"/>
              </a:rPr>
              <a:t>kubernetes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6741" y="1900509"/>
            <a:ext cx="4902635" cy="420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06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696480"/>
          </a:xfrm>
        </p:spPr>
        <p:txBody>
          <a:bodyPr/>
          <a:lstStyle/>
          <a:p>
            <a:r>
              <a:rPr lang="es-ES" dirty="0"/>
              <a:t>3</a:t>
            </a:r>
            <a:r>
              <a:rPr lang="es-ES" dirty="0" smtClean="0"/>
              <a:t>. </a:t>
            </a:r>
            <a:r>
              <a:rPr lang="es-ES" dirty="0" err="1" smtClean="0"/>
              <a:t>Lab</a:t>
            </a:r>
            <a:r>
              <a:rPr lang="es-ES" dirty="0"/>
              <a:t> </a:t>
            </a:r>
            <a:r>
              <a:rPr lang="es-ES" dirty="0" smtClean="0"/>
              <a:t>01: </a:t>
            </a:r>
            <a:r>
              <a:rPr lang="en-GB" dirty="0" smtClean="0"/>
              <a:t>Delivering</a:t>
            </a:r>
            <a:r>
              <a:rPr lang="es-ES_tradnl" dirty="0" smtClean="0"/>
              <a:t> Apps (</a:t>
            </a:r>
            <a:r>
              <a:rPr lang="es-ES_tradnl" dirty="0" err="1" smtClean="0"/>
              <a:t>Pods</a:t>
            </a:r>
            <a:r>
              <a:rPr lang="es-ES_tradnl" dirty="0" smtClean="0"/>
              <a:t> &amp; </a:t>
            </a:r>
            <a:r>
              <a:rPr lang="es-ES_tradnl" dirty="0" err="1" smtClean="0"/>
              <a:t>Services</a:t>
            </a:r>
            <a:r>
              <a:rPr lang="es-ES_tradnl" dirty="0" smtClean="0"/>
              <a:t>) (1/</a:t>
            </a:r>
            <a:r>
              <a:rPr lang="es-ES_tradnl" dirty="0"/>
              <a:t>3</a:t>
            </a:r>
            <a:r>
              <a:rPr lang="es-ES_tradnl" dirty="0" smtClean="0"/>
              <a:t>)</a:t>
            </a:r>
            <a:endParaRPr lang="en-GB" dirty="0"/>
          </a:p>
        </p:txBody>
      </p:sp>
      <p:pic>
        <p:nvPicPr>
          <p:cNvPr id="100" name="Imagen 9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9567" y="4886702"/>
            <a:ext cx="4861983" cy="13588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8" name="Rectángulo redondeado 107"/>
          <p:cNvSpPr/>
          <p:nvPr/>
        </p:nvSpPr>
        <p:spPr>
          <a:xfrm>
            <a:off x="4235564" y="4642453"/>
            <a:ext cx="1151944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b="1" dirty="0" smtClean="0">
                <a:solidFill>
                  <a:schemeClr val="tx1"/>
                </a:solidFill>
              </a:rPr>
              <a:t>Kubernetes </a:t>
            </a:r>
            <a:r>
              <a:rPr lang="es-ES" sz="800" b="1" dirty="0" err="1" smtClean="0">
                <a:solidFill>
                  <a:schemeClr val="tx1"/>
                </a:solidFill>
              </a:rPr>
              <a:t>Services</a:t>
            </a:r>
            <a:r>
              <a:rPr lang="es-ES" sz="800" b="1" dirty="0" smtClean="0">
                <a:solidFill>
                  <a:schemeClr val="tx1"/>
                </a:solidFill>
              </a:rPr>
              <a:t>:</a:t>
            </a:r>
            <a:endParaRPr lang="es-ES" sz="800" b="1" dirty="0">
              <a:solidFill>
                <a:schemeClr val="tx1"/>
              </a:solidFill>
            </a:endParaRPr>
          </a:p>
        </p:txBody>
      </p:sp>
      <p:sp>
        <p:nvSpPr>
          <p:cNvPr id="109" name="Elipse 108"/>
          <p:cNvSpPr>
            <a:spLocks noChangeAspect="1"/>
          </p:cNvSpPr>
          <p:nvPr/>
        </p:nvSpPr>
        <p:spPr>
          <a:xfrm>
            <a:off x="4019567" y="4642453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2</a:t>
            </a:r>
            <a:endParaRPr lang="en-US" sz="1000" b="1" dirty="0"/>
          </a:p>
        </p:txBody>
      </p:sp>
      <p:sp>
        <p:nvSpPr>
          <p:cNvPr id="112" name="Rectángulo 111"/>
          <p:cNvSpPr/>
          <p:nvPr/>
        </p:nvSpPr>
        <p:spPr>
          <a:xfrm>
            <a:off x="401457" y="4495213"/>
            <a:ext cx="3301047" cy="21706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/>
          <a:lstStyle/>
          <a:p>
            <a:r>
              <a:rPr lang="en-US" sz="700" dirty="0" err="1">
                <a:solidFill>
                  <a:srgbClr val="000000"/>
                </a:solidFill>
                <a:latin typeface="Monaco"/>
                <a:cs typeface="Monaco"/>
              </a:rPr>
              <a:t>apiVersion</a:t>
            </a:r>
            <a:r>
              <a:rPr lang="en-US" sz="700" b="1" dirty="0">
                <a:solidFill>
                  <a:srgbClr val="000000"/>
                </a:solidFill>
                <a:latin typeface="Monaco"/>
                <a:cs typeface="Monaco"/>
              </a:rPr>
              <a:t>: extensions/v1beta1</a:t>
            </a:r>
          </a:p>
          <a:p>
            <a:r>
              <a:rPr lang="en-US" sz="700" b="1" dirty="0">
                <a:solidFill>
                  <a:srgbClr val="FF0000"/>
                </a:solidFill>
                <a:latin typeface="Monaco"/>
                <a:cs typeface="Monaco"/>
              </a:rPr>
              <a:t>kind: Deployment</a:t>
            </a:r>
          </a:p>
          <a:p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metadata</a:t>
            </a:r>
            <a:r>
              <a:rPr lang="en-US" sz="700" b="1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en-US" sz="700" dirty="0">
                <a:latin typeface="Monaco"/>
                <a:cs typeface="Monaco"/>
              </a:rPr>
              <a:t>  </a:t>
            </a:r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name</a:t>
            </a:r>
            <a:r>
              <a:rPr lang="en-US" sz="700" b="1" dirty="0">
                <a:solidFill>
                  <a:srgbClr val="000000"/>
                </a:solidFill>
                <a:latin typeface="Monaco"/>
                <a:cs typeface="Monaco"/>
              </a:rPr>
              <a:t>: hello-v1</a:t>
            </a:r>
          </a:p>
          <a:p>
            <a:r>
              <a:rPr lang="en-US" sz="700" dirty="0">
                <a:latin typeface="Monaco"/>
                <a:cs typeface="Monaco"/>
              </a:rPr>
              <a:t>  </a:t>
            </a:r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namespace</a:t>
            </a:r>
            <a:r>
              <a:rPr lang="en-US" sz="700" b="1" dirty="0">
                <a:solidFill>
                  <a:srgbClr val="000000"/>
                </a:solidFill>
                <a:latin typeface="Monaco"/>
                <a:cs typeface="Monaco"/>
              </a:rPr>
              <a:t>: hello</a:t>
            </a:r>
          </a:p>
          <a:p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spec</a:t>
            </a:r>
            <a:r>
              <a:rPr lang="en-US" sz="700" b="1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en-US" sz="700" dirty="0">
                <a:latin typeface="Monaco"/>
                <a:cs typeface="Monaco"/>
              </a:rPr>
              <a:t>  </a:t>
            </a:r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replicas</a:t>
            </a:r>
            <a:r>
              <a:rPr lang="en-US" sz="700" b="1" dirty="0">
                <a:solidFill>
                  <a:srgbClr val="000000"/>
                </a:solidFill>
                <a:latin typeface="Monaco"/>
                <a:cs typeface="Monaco"/>
              </a:rPr>
              <a:t>: 1</a:t>
            </a:r>
          </a:p>
          <a:p>
            <a:r>
              <a:rPr lang="en-US" sz="700" dirty="0">
                <a:latin typeface="Monaco"/>
                <a:cs typeface="Monaco"/>
              </a:rPr>
              <a:t>  </a:t>
            </a:r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template</a:t>
            </a:r>
            <a:r>
              <a:rPr lang="en-US" sz="700" b="1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en-US" sz="700" dirty="0">
                <a:latin typeface="Monaco"/>
                <a:cs typeface="Monaco"/>
              </a:rPr>
              <a:t>    </a:t>
            </a:r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metadata</a:t>
            </a:r>
            <a:r>
              <a:rPr lang="en-US" sz="700" b="1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mr-IN" sz="700" dirty="0">
                <a:latin typeface="Monaco"/>
                <a:cs typeface="Monaco"/>
              </a:rPr>
              <a:t>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labels</a:t>
            </a:r>
            <a:r>
              <a:rPr lang="mr-IN" sz="700" b="1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mr-IN" sz="700" dirty="0">
                <a:latin typeface="Monaco"/>
                <a:cs typeface="Monaco"/>
              </a:rPr>
              <a:t>  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app</a:t>
            </a:r>
            <a:r>
              <a:rPr lang="mr-IN" sz="700" b="1" dirty="0">
                <a:solidFill>
                  <a:srgbClr val="000000"/>
                </a:solidFill>
                <a:latin typeface="Monaco"/>
                <a:cs typeface="Monaco"/>
              </a:rPr>
              <a:t>: hello</a:t>
            </a:r>
          </a:p>
          <a:p>
            <a:r>
              <a:rPr lang="mr-IN" sz="700" dirty="0">
                <a:latin typeface="Monaco"/>
                <a:cs typeface="Monaco"/>
              </a:rPr>
              <a:t>  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version</a:t>
            </a:r>
            <a:r>
              <a:rPr lang="mr-IN" sz="700" b="1" dirty="0">
                <a:solidFill>
                  <a:srgbClr val="000000"/>
                </a:solidFill>
                <a:latin typeface="Monaco"/>
                <a:cs typeface="Monaco"/>
              </a:rPr>
              <a:t>: v1</a:t>
            </a:r>
          </a:p>
          <a:p>
            <a:r>
              <a:rPr lang="mr-IN" sz="700" dirty="0">
                <a:latin typeface="Monaco"/>
                <a:cs typeface="Monaco"/>
              </a:rPr>
              <a:t>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spec</a:t>
            </a:r>
            <a:r>
              <a:rPr lang="mr-IN" sz="700" b="1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es-ES" sz="700" dirty="0">
                <a:latin typeface="Monaco"/>
                <a:cs typeface="Monaco"/>
              </a:rPr>
              <a:t>    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serviceAccountName</a:t>
            </a:r>
            <a:r>
              <a:rPr lang="es-ES" sz="700" b="1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b="1" dirty="0" err="1">
                <a:solidFill>
                  <a:srgbClr val="000000"/>
                </a:solidFill>
                <a:latin typeface="Monaco"/>
                <a:cs typeface="Monaco"/>
              </a:rPr>
              <a:t>helloworld-sa</a:t>
            </a:r>
            <a:endParaRPr lang="es-ES" sz="700" b="1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es-ES" sz="700" dirty="0">
                <a:latin typeface="Monaco"/>
                <a:cs typeface="Monaco"/>
              </a:rPr>
              <a:t>    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containers</a:t>
            </a:r>
            <a:r>
              <a:rPr lang="es-ES" sz="700" b="1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es-ES" sz="700" dirty="0">
                <a:latin typeface="Monaco"/>
                <a:cs typeface="Monaco"/>
              </a:rPr>
              <a:t>      </a:t>
            </a:r>
            <a:r>
              <a:rPr lang="es-ES" sz="700" b="1" dirty="0">
                <a:solidFill>
                  <a:srgbClr val="000000"/>
                </a:solidFill>
                <a:latin typeface="Monaco"/>
                <a:cs typeface="Monaco"/>
              </a:rPr>
              <a:t>- </a:t>
            </a:r>
            <a:r>
              <a:rPr lang="es-ES" sz="700" b="1" dirty="0" err="1">
                <a:solidFill>
                  <a:srgbClr val="000000"/>
                </a:solidFill>
                <a:latin typeface="Monaco"/>
                <a:cs typeface="Monaco"/>
              </a:rPr>
              <a:t>name</a:t>
            </a:r>
            <a:r>
              <a:rPr lang="es-ES" sz="700" b="1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b="1" dirty="0" err="1">
                <a:solidFill>
                  <a:srgbClr val="000000"/>
                </a:solidFill>
                <a:latin typeface="Monaco"/>
                <a:cs typeface="Monaco"/>
              </a:rPr>
              <a:t>helloworld</a:t>
            </a:r>
            <a:endParaRPr lang="es-ES" sz="700" b="1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es-ES" sz="700" dirty="0">
                <a:latin typeface="Monaco"/>
                <a:cs typeface="Monaco"/>
              </a:rPr>
              <a:t>      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image</a:t>
            </a:r>
            <a:r>
              <a:rPr lang="es-ES" sz="700" b="1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b="1" dirty="0" err="1">
                <a:solidFill>
                  <a:srgbClr val="000000"/>
                </a:solidFill>
                <a:latin typeface="Monaco"/>
                <a:cs typeface="Monaco"/>
              </a:rPr>
              <a:t>istio</a:t>
            </a:r>
            <a:r>
              <a:rPr lang="es-ES" sz="700" b="1" dirty="0">
                <a:solidFill>
                  <a:srgbClr val="000000"/>
                </a:solidFill>
                <a:latin typeface="Monaco"/>
                <a:cs typeface="Monaco"/>
              </a:rPr>
              <a:t>/examples-helloworld-v1</a:t>
            </a:r>
          </a:p>
          <a:p>
            <a:r>
              <a:rPr lang="es-ES" sz="700" dirty="0">
                <a:latin typeface="Monaco"/>
                <a:cs typeface="Monaco"/>
              </a:rPr>
              <a:t>      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imagePullPolicy</a:t>
            </a:r>
            <a:r>
              <a:rPr lang="es-ES" sz="700" b="1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b="1" dirty="0" err="1">
                <a:solidFill>
                  <a:srgbClr val="000000"/>
                </a:solidFill>
                <a:latin typeface="Monaco"/>
                <a:cs typeface="Monaco"/>
              </a:rPr>
              <a:t>IfNotPresent</a:t>
            </a:r>
            <a:endParaRPr lang="es-ES" sz="700" b="1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mr-IN" sz="700" dirty="0">
                <a:latin typeface="Monaco"/>
                <a:cs typeface="Monaco"/>
              </a:rPr>
              <a:t>  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ports</a:t>
            </a:r>
            <a:r>
              <a:rPr lang="mr-IN" sz="700" b="1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latin typeface="Monaco"/>
                <a:cs typeface="Monaco"/>
              </a:rPr>
              <a:t>        </a:t>
            </a:r>
            <a:r>
              <a:rPr lang="de-DE" sz="700" b="1" dirty="0">
                <a:solidFill>
                  <a:srgbClr val="000000"/>
                </a:solidFill>
                <a:latin typeface="Monaco"/>
                <a:cs typeface="Monaco"/>
              </a:rPr>
              <a:t>- </a:t>
            </a:r>
            <a:r>
              <a:rPr lang="de-DE" sz="700" b="1" dirty="0" err="1">
                <a:solidFill>
                  <a:srgbClr val="000000"/>
                </a:solidFill>
                <a:latin typeface="Monaco"/>
                <a:cs typeface="Monaco"/>
              </a:rPr>
              <a:t>containerPort</a:t>
            </a:r>
            <a:r>
              <a:rPr lang="de-DE" sz="700" b="1" dirty="0">
                <a:solidFill>
                  <a:srgbClr val="000000"/>
                </a:solidFill>
                <a:latin typeface="Monaco"/>
                <a:cs typeface="Monaco"/>
              </a:rPr>
              <a:t>: 5000</a:t>
            </a:r>
          </a:p>
        </p:txBody>
      </p:sp>
      <p:sp>
        <p:nvSpPr>
          <p:cNvPr id="113" name="Rectángulo redondeado 112"/>
          <p:cNvSpPr/>
          <p:nvPr/>
        </p:nvSpPr>
        <p:spPr>
          <a:xfrm>
            <a:off x="2759584" y="4858450"/>
            <a:ext cx="633208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b="1" dirty="0" err="1" smtClean="0">
                <a:solidFill>
                  <a:schemeClr val="tx1"/>
                </a:solidFill>
              </a:rPr>
              <a:t>Deployment</a:t>
            </a:r>
            <a:endParaRPr lang="es-ES" sz="800" b="1" dirty="0">
              <a:solidFill>
                <a:schemeClr val="tx1"/>
              </a:solidFill>
            </a:endParaRPr>
          </a:p>
        </p:txBody>
      </p:sp>
      <p:sp>
        <p:nvSpPr>
          <p:cNvPr id="115" name="Elipse 114"/>
          <p:cNvSpPr>
            <a:spLocks noChangeAspect="1"/>
          </p:cNvSpPr>
          <p:nvPr/>
        </p:nvSpPr>
        <p:spPr>
          <a:xfrm>
            <a:off x="2546620" y="4877478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1</a:t>
            </a:r>
            <a:endParaRPr lang="en-US" sz="1000" b="1" dirty="0"/>
          </a:p>
        </p:txBody>
      </p:sp>
      <p:sp>
        <p:nvSpPr>
          <p:cNvPr id="116" name="Elipse 115"/>
          <p:cNvSpPr>
            <a:spLocks noChangeAspect="1"/>
          </p:cNvSpPr>
          <p:nvPr/>
        </p:nvSpPr>
        <p:spPr>
          <a:xfrm>
            <a:off x="2719329" y="222954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7" name="Elipse 116"/>
          <p:cNvSpPr>
            <a:spLocks noChangeAspect="1"/>
          </p:cNvSpPr>
          <p:nvPr/>
        </p:nvSpPr>
        <p:spPr>
          <a:xfrm>
            <a:off x="6474411" y="2467571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8" name="Elipse 117"/>
          <p:cNvSpPr>
            <a:spLocks noChangeAspect="1"/>
          </p:cNvSpPr>
          <p:nvPr/>
        </p:nvSpPr>
        <p:spPr>
          <a:xfrm>
            <a:off x="6474411" y="2562094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9" name="Elipse 118"/>
          <p:cNvSpPr>
            <a:spLocks noChangeAspect="1"/>
          </p:cNvSpPr>
          <p:nvPr/>
        </p:nvSpPr>
        <p:spPr>
          <a:xfrm>
            <a:off x="6506308" y="3494282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0" name="Rectángulo 119"/>
          <p:cNvSpPr/>
          <p:nvPr/>
        </p:nvSpPr>
        <p:spPr>
          <a:xfrm>
            <a:off x="2646357" y="1368936"/>
            <a:ext cx="4785677" cy="30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err="1" smtClean="0">
                <a:solidFill>
                  <a:schemeClr val="tx1"/>
                </a:solidFill>
              </a:rPr>
              <a:t>Hosting</a:t>
            </a:r>
            <a:r>
              <a:rPr lang="es-ES" sz="800" dirty="0" smtClean="0">
                <a:solidFill>
                  <a:schemeClr val="tx1"/>
                </a:solidFill>
              </a:rPr>
              <a:t> (Amazon EC2, Google Kubernetes, </a:t>
            </a:r>
            <a:r>
              <a:rPr lang="es-ES" sz="800" dirty="0" err="1" smtClean="0">
                <a:solidFill>
                  <a:schemeClr val="tx1"/>
                </a:solidFill>
              </a:rPr>
              <a:t>Minikube</a:t>
            </a:r>
            <a:r>
              <a:rPr lang="es-ES" sz="800" dirty="0" smtClean="0">
                <a:solidFill>
                  <a:schemeClr val="tx1"/>
                </a:solidFill>
              </a:rPr>
              <a:t>, etc.)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1" name="Rectángulo 120"/>
          <p:cNvSpPr/>
          <p:nvPr/>
        </p:nvSpPr>
        <p:spPr>
          <a:xfrm>
            <a:off x="3073639" y="1603893"/>
            <a:ext cx="4251284" cy="2700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 /</a:t>
            </a:r>
            <a:r>
              <a:rPr lang="es-ES" sz="800" dirty="0">
                <a:solidFill>
                  <a:schemeClr val="tx1"/>
                </a:solidFill>
              </a:rPr>
              <a:t> </a:t>
            </a:r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22" name="Rectángulo redondeado 121"/>
          <p:cNvSpPr/>
          <p:nvPr/>
        </p:nvSpPr>
        <p:spPr>
          <a:xfrm>
            <a:off x="6236812" y="1946246"/>
            <a:ext cx="935999" cy="2071706"/>
          </a:xfrm>
          <a:prstGeom prst="roundRect">
            <a:avLst>
              <a:gd name="adj" fmla="val 6016"/>
            </a:avLst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23" name="Elipse 122"/>
          <p:cNvSpPr>
            <a:spLocks noChangeAspect="1"/>
          </p:cNvSpPr>
          <p:nvPr/>
        </p:nvSpPr>
        <p:spPr>
          <a:xfrm>
            <a:off x="5068684" y="3064344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4" name="Elipse 123"/>
          <p:cNvSpPr>
            <a:spLocks noChangeAspect="1"/>
          </p:cNvSpPr>
          <p:nvPr/>
        </p:nvSpPr>
        <p:spPr>
          <a:xfrm>
            <a:off x="5072864" y="2524238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5" name="Elipse 124"/>
          <p:cNvSpPr>
            <a:spLocks noChangeAspect="1"/>
          </p:cNvSpPr>
          <p:nvPr/>
        </p:nvSpPr>
        <p:spPr>
          <a:xfrm>
            <a:off x="5068684" y="197822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6" name="Elipse 125"/>
          <p:cNvSpPr>
            <a:spLocks noChangeAspect="1"/>
          </p:cNvSpPr>
          <p:nvPr/>
        </p:nvSpPr>
        <p:spPr>
          <a:xfrm>
            <a:off x="5551391" y="1983631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7" name="Elipse 126"/>
          <p:cNvSpPr>
            <a:spLocks noChangeAspect="1"/>
          </p:cNvSpPr>
          <p:nvPr/>
        </p:nvSpPr>
        <p:spPr>
          <a:xfrm>
            <a:off x="5551391" y="2559806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8" name="Elipse 127"/>
          <p:cNvSpPr>
            <a:spLocks noChangeAspect="1"/>
          </p:cNvSpPr>
          <p:nvPr/>
        </p:nvSpPr>
        <p:spPr>
          <a:xfrm>
            <a:off x="5551391" y="2623824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9" name="Rectángulo redondeado 128"/>
          <p:cNvSpPr/>
          <p:nvPr/>
        </p:nvSpPr>
        <p:spPr>
          <a:xfrm>
            <a:off x="4827045" y="1788741"/>
            <a:ext cx="1043999" cy="1715366"/>
          </a:xfrm>
          <a:prstGeom prst="roundRect">
            <a:avLst>
              <a:gd name="adj" fmla="val 6016"/>
            </a:avLst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30" name="Rectángulo 129"/>
          <p:cNvSpPr/>
          <p:nvPr/>
        </p:nvSpPr>
        <p:spPr>
          <a:xfrm>
            <a:off x="5072864" y="2523993"/>
            <a:ext cx="683996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NodePort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31" name="Rectángulo 130"/>
          <p:cNvSpPr/>
          <p:nvPr/>
        </p:nvSpPr>
        <p:spPr>
          <a:xfrm>
            <a:off x="5072864" y="1975128"/>
            <a:ext cx="683996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LoadBalancer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32" name="Rectángulo 131"/>
          <p:cNvSpPr/>
          <p:nvPr/>
        </p:nvSpPr>
        <p:spPr>
          <a:xfrm>
            <a:off x="5072864" y="3062998"/>
            <a:ext cx="683996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133" name="Conector recto 132"/>
          <p:cNvCxnSpPr>
            <a:stCxn id="152" idx="2"/>
            <a:endCxn id="153" idx="2"/>
          </p:cNvCxnSpPr>
          <p:nvPr/>
        </p:nvCxnSpPr>
        <p:spPr>
          <a:xfrm>
            <a:off x="6103198" y="2811628"/>
            <a:ext cx="2000" cy="69021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4" name="Conector recto 133"/>
          <p:cNvCxnSpPr>
            <a:stCxn id="126" idx="6"/>
            <a:endCxn id="141" idx="0"/>
          </p:cNvCxnSpPr>
          <p:nvPr/>
        </p:nvCxnSpPr>
        <p:spPr>
          <a:xfrm flipV="1">
            <a:off x="5760485" y="2082730"/>
            <a:ext cx="253740" cy="156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5" name="Conector recto 134"/>
          <p:cNvCxnSpPr>
            <a:stCxn id="136" idx="2"/>
            <a:endCxn id="125" idx="2"/>
          </p:cNvCxnSpPr>
          <p:nvPr/>
        </p:nvCxnSpPr>
        <p:spPr>
          <a:xfrm>
            <a:off x="3258858" y="2077224"/>
            <a:ext cx="1809826" cy="167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6" name="Arco 135"/>
          <p:cNvSpPr>
            <a:spLocks noChangeAspect="1"/>
          </p:cNvSpPr>
          <p:nvPr/>
        </p:nvSpPr>
        <p:spPr>
          <a:xfrm rot="16200000">
            <a:off x="3169884" y="207768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7" name="Conector recto 136"/>
          <p:cNvCxnSpPr>
            <a:stCxn id="138" idx="0"/>
            <a:endCxn id="136" idx="0"/>
          </p:cNvCxnSpPr>
          <p:nvPr/>
        </p:nvCxnSpPr>
        <p:spPr>
          <a:xfrm flipV="1">
            <a:off x="3170179" y="2166197"/>
            <a:ext cx="164" cy="7570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8" name="Arco 137"/>
          <p:cNvSpPr>
            <a:spLocks noChangeAspect="1"/>
          </p:cNvSpPr>
          <p:nvPr/>
        </p:nvSpPr>
        <p:spPr>
          <a:xfrm rot="5400000">
            <a:off x="2992691" y="2153385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9" name="Conector recto 138"/>
          <p:cNvCxnSpPr>
            <a:stCxn id="116" idx="6"/>
            <a:endCxn id="138" idx="2"/>
          </p:cNvCxnSpPr>
          <p:nvPr/>
        </p:nvCxnSpPr>
        <p:spPr>
          <a:xfrm>
            <a:off x="2928423" y="2330217"/>
            <a:ext cx="153241" cy="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0" name="Arco 139"/>
          <p:cNvSpPr>
            <a:spLocks noChangeAspect="1"/>
          </p:cNvSpPr>
          <p:nvPr/>
        </p:nvSpPr>
        <p:spPr>
          <a:xfrm rot="10800000">
            <a:off x="6103198" y="238969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1" name="Arco 140"/>
          <p:cNvSpPr>
            <a:spLocks noChangeAspect="1"/>
          </p:cNvSpPr>
          <p:nvPr/>
        </p:nvSpPr>
        <p:spPr>
          <a:xfrm>
            <a:off x="5925252" y="208273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2" name="Conector recto 141"/>
          <p:cNvCxnSpPr>
            <a:stCxn id="141" idx="2"/>
            <a:endCxn id="140" idx="2"/>
          </p:cNvCxnSpPr>
          <p:nvPr/>
        </p:nvCxnSpPr>
        <p:spPr>
          <a:xfrm>
            <a:off x="6103198" y="2171245"/>
            <a:ext cx="0" cy="30696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3" name="Conector recto 142"/>
          <p:cNvCxnSpPr>
            <a:endCxn id="116" idx="2"/>
          </p:cNvCxnSpPr>
          <p:nvPr/>
        </p:nvCxnSpPr>
        <p:spPr>
          <a:xfrm>
            <a:off x="1255580" y="2330217"/>
            <a:ext cx="1463749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4" name="Rectángulo 143"/>
          <p:cNvSpPr/>
          <p:nvPr/>
        </p:nvSpPr>
        <p:spPr>
          <a:xfrm>
            <a:off x="2273182" y="1808439"/>
            <a:ext cx="748923" cy="273272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Edge</a:t>
            </a:r>
            <a:r>
              <a:rPr lang="es-ES" sz="800" dirty="0" smtClean="0">
                <a:solidFill>
                  <a:schemeClr val="tx1"/>
                </a:solidFill>
              </a:rPr>
              <a:t> Proxy</a:t>
            </a:r>
          </a:p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(Load </a:t>
            </a:r>
            <a:r>
              <a:rPr lang="en-GB" sz="800" dirty="0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45" name="Y 144"/>
          <p:cNvSpPr>
            <a:spLocks noChangeAspect="1"/>
          </p:cNvSpPr>
          <p:nvPr/>
        </p:nvSpPr>
        <p:spPr>
          <a:xfrm>
            <a:off x="2360288" y="2096434"/>
            <a:ext cx="577952" cy="576000"/>
          </a:xfrm>
          <a:prstGeom prst="flowChartSummingJunction">
            <a:avLst/>
          </a:prstGeom>
          <a:solidFill>
            <a:srgbClr val="00008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46" name="CuadroTexto 145"/>
          <p:cNvSpPr txBox="1"/>
          <p:nvPr/>
        </p:nvSpPr>
        <p:spPr>
          <a:xfrm>
            <a:off x="4879680" y="3037838"/>
            <a:ext cx="15892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Port</a:t>
            </a:r>
            <a:r>
              <a:rPr lang="en-GB" sz="600" baseline="-25000" dirty="0" smtClean="0"/>
              <a:t>3</a:t>
            </a:r>
            <a:endParaRPr lang="es-ES" sz="600" baseline="-25000" dirty="0"/>
          </a:p>
        </p:txBody>
      </p:sp>
      <p:sp>
        <p:nvSpPr>
          <p:cNvPr id="147" name="CuadroTexto 146"/>
          <p:cNvSpPr txBox="1"/>
          <p:nvPr/>
        </p:nvSpPr>
        <p:spPr>
          <a:xfrm>
            <a:off x="4706812" y="2666457"/>
            <a:ext cx="31863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nodePort</a:t>
            </a:r>
            <a:r>
              <a:rPr lang="es-ES" sz="600" baseline="-25000" dirty="0" smtClean="0"/>
              <a:t>2</a:t>
            </a:r>
            <a:endParaRPr lang="es-ES" sz="600" baseline="-25000" dirty="0"/>
          </a:p>
        </p:txBody>
      </p:sp>
      <p:sp>
        <p:nvSpPr>
          <p:cNvPr id="148" name="CuadroTexto 147"/>
          <p:cNvSpPr txBox="1"/>
          <p:nvPr/>
        </p:nvSpPr>
        <p:spPr>
          <a:xfrm>
            <a:off x="4883934" y="2501066"/>
            <a:ext cx="15892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/>
              <a:t>Port</a:t>
            </a:r>
            <a:r>
              <a:rPr lang="es-ES_tradnl" sz="600" baseline="-25000" dirty="0" smtClean="0"/>
              <a:t>2</a:t>
            </a:r>
            <a:endParaRPr lang="es-ES" sz="600" baseline="-25000" dirty="0"/>
          </a:p>
        </p:txBody>
      </p:sp>
      <p:sp>
        <p:nvSpPr>
          <p:cNvPr id="149" name="Rectángulo 148"/>
          <p:cNvSpPr/>
          <p:nvPr/>
        </p:nvSpPr>
        <p:spPr>
          <a:xfrm>
            <a:off x="5130330" y="2706658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(hello-svc-np)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50" name="Conector recto 149"/>
          <p:cNvCxnSpPr>
            <a:stCxn id="213" idx="2"/>
            <a:endCxn id="154" idx="2"/>
          </p:cNvCxnSpPr>
          <p:nvPr/>
        </p:nvCxnSpPr>
        <p:spPr>
          <a:xfrm>
            <a:off x="4501260" y="2770800"/>
            <a:ext cx="538087" cy="352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1" name="Conector recto 150"/>
          <p:cNvCxnSpPr>
            <a:stCxn id="128" idx="6"/>
            <a:endCxn id="152" idx="0"/>
          </p:cNvCxnSpPr>
          <p:nvPr/>
        </p:nvCxnSpPr>
        <p:spPr>
          <a:xfrm flipV="1">
            <a:off x="5760485" y="2723113"/>
            <a:ext cx="253740" cy="137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2" name="Arco 151"/>
          <p:cNvSpPr>
            <a:spLocks noChangeAspect="1"/>
          </p:cNvSpPr>
          <p:nvPr/>
        </p:nvSpPr>
        <p:spPr>
          <a:xfrm>
            <a:off x="5925252" y="272311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3" name="Arco 152"/>
          <p:cNvSpPr>
            <a:spLocks noChangeAspect="1"/>
          </p:cNvSpPr>
          <p:nvPr/>
        </p:nvSpPr>
        <p:spPr>
          <a:xfrm rot="10800000">
            <a:off x="6105198" y="3413326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4" name="Elipse 153"/>
          <p:cNvSpPr>
            <a:spLocks noChangeAspect="1"/>
          </p:cNvSpPr>
          <p:nvPr/>
        </p:nvSpPr>
        <p:spPr>
          <a:xfrm>
            <a:off x="5039347" y="2737778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Elipse 154"/>
          <p:cNvSpPr>
            <a:spLocks noChangeAspect="1"/>
          </p:cNvSpPr>
          <p:nvPr/>
        </p:nvSpPr>
        <p:spPr>
          <a:xfrm>
            <a:off x="5037446" y="3128464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Elipse 155"/>
          <p:cNvSpPr>
            <a:spLocks noChangeAspect="1"/>
          </p:cNvSpPr>
          <p:nvPr/>
        </p:nvSpPr>
        <p:spPr>
          <a:xfrm>
            <a:off x="5037899" y="2585176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CuadroTexto 156"/>
          <p:cNvSpPr txBox="1"/>
          <p:nvPr/>
        </p:nvSpPr>
        <p:spPr>
          <a:xfrm>
            <a:off x="4732732" y="2182130"/>
            <a:ext cx="31863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nodePort</a:t>
            </a:r>
            <a:r>
              <a:rPr lang="es-ES" sz="600" baseline="-25000" dirty="0"/>
              <a:t>1</a:t>
            </a:r>
          </a:p>
        </p:txBody>
      </p:sp>
      <p:sp>
        <p:nvSpPr>
          <p:cNvPr id="158" name="Elipse 157"/>
          <p:cNvSpPr>
            <a:spLocks noChangeAspect="1"/>
          </p:cNvSpPr>
          <p:nvPr/>
        </p:nvSpPr>
        <p:spPr>
          <a:xfrm>
            <a:off x="5039347" y="2191243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Elipse 158"/>
          <p:cNvSpPr>
            <a:spLocks noChangeAspect="1"/>
          </p:cNvSpPr>
          <p:nvPr/>
        </p:nvSpPr>
        <p:spPr>
          <a:xfrm>
            <a:off x="5039347" y="2040675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CuadroTexto 159"/>
          <p:cNvSpPr txBox="1"/>
          <p:nvPr/>
        </p:nvSpPr>
        <p:spPr>
          <a:xfrm>
            <a:off x="4881853" y="1959953"/>
            <a:ext cx="15892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/>
              <a:t>Port</a:t>
            </a:r>
            <a:r>
              <a:rPr lang="es-ES_tradnl" sz="600" baseline="-25000" dirty="0" smtClean="0"/>
              <a:t>1</a:t>
            </a:r>
            <a:endParaRPr lang="es-ES" sz="600" baseline="-25000" dirty="0"/>
          </a:p>
        </p:txBody>
      </p:sp>
      <p:sp>
        <p:nvSpPr>
          <p:cNvPr id="161" name="Rectángulo 160"/>
          <p:cNvSpPr/>
          <p:nvPr/>
        </p:nvSpPr>
        <p:spPr>
          <a:xfrm>
            <a:off x="3001722" y="3128463"/>
            <a:ext cx="1367999" cy="1187999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2" name="Rectángulo 161"/>
          <p:cNvSpPr/>
          <p:nvPr/>
        </p:nvSpPr>
        <p:spPr>
          <a:xfrm>
            <a:off x="3076751" y="3191821"/>
            <a:ext cx="1224000" cy="1116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63" name="Conector recto 162"/>
          <p:cNvCxnSpPr>
            <a:stCxn id="164" idx="0"/>
            <a:endCxn id="213" idx="0"/>
          </p:cNvCxnSpPr>
          <p:nvPr/>
        </p:nvCxnSpPr>
        <p:spPr>
          <a:xfrm flipV="1">
            <a:off x="4411125" y="2859773"/>
            <a:ext cx="1620" cy="92458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64" name="Arco 163"/>
          <p:cNvSpPr>
            <a:spLocks noChangeAspect="1"/>
          </p:cNvSpPr>
          <p:nvPr/>
        </p:nvSpPr>
        <p:spPr>
          <a:xfrm rot="5400000">
            <a:off x="4233637" y="3695839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87" name="Conector recto 186"/>
          <p:cNvCxnSpPr>
            <a:stCxn id="246" idx="3"/>
            <a:endCxn id="164" idx="2"/>
          </p:cNvCxnSpPr>
          <p:nvPr/>
        </p:nvCxnSpPr>
        <p:spPr>
          <a:xfrm flipV="1">
            <a:off x="4056969" y="3873327"/>
            <a:ext cx="265641" cy="798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90" name="CuadroTexto 189"/>
          <p:cNvSpPr txBox="1"/>
          <p:nvPr/>
        </p:nvSpPr>
        <p:spPr>
          <a:xfrm>
            <a:off x="561166" y="3669425"/>
            <a:ext cx="2670991" cy="407804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s-ES_tradnl" sz="600" dirty="0" smtClean="0">
                <a:latin typeface="Consolas"/>
                <a:cs typeface="Consolas"/>
              </a:rPr>
              <a:t>http://&lt;</a:t>
            </a:r>
            <a:r>
              <a:rPr lang="es-ES_tradnl" sz="600" dirty="0" err="1" smtClean="0">
                <a:latin typeface="Consolas"/>
                <a:cs typeface="Consolas"/>
              </a:rPr>
              <a:t>clusterIP</a:t>
            </a:r>
            <a:r>
              <a:rPr lang="es-ES_tradnl" sz="600" dirty="0" smtClean="0">
                <a:latin typeface="Consolas"/>
                <a:cs typeface="Consolas"/>
              </a:rPr>
              <a:t>&gt;:&lt;nodePort&gt;/</a:t>
            </a:r>
            <a:r>
              <a:rPr lang="es-ES_tradnl" sz="600" dirty="0" err="1" smtClean="0">
                <a:latin typeface="Consolas"/>
                <a:cs typeface="Consolas"/>
              </a:rPr>
              <a:t>hello</a:t>
            </a:r>
            <a:r>
              <a:rPr lang="es-ES_tradnl" sz="600" dirty="0" smtClean="0">
                <a:latin typeface="Consolas"/>
                <a:cs typeface="Consolas"/>
              </a:rPr>
              <a:t/>
            </a:r>
            <a:br>
              <a:rPr lang="es-ES_tradnl" sz="600" dirty="0" smtClean="0">
                <a:latin typeface="Consolas"/>
                <a:cs typeface="Consolas"/>
              </a:rPr>
            </a:br>
            <a:r>
              <a:rPr lang="es-ES_tradnl" sz="600" dirty="0" smtClean="0">
                <a:latin typeface="Consolas"/>
                <a:cs typeface="Consolas"/>
              </a:rPr>
              <a:t>http</a:t>
            </a:r>
            <a:r>
              <a:rPr lang="es-ES_tradnl" sz="600" dirty="0">
                <a:latin typeface="Consolas"/>
                <a:cs typeface="Consolas"/>
              </a:rPr>
              <a:t>://&lt;</a:t>
            </a:r>
            <a:r>
              <a:rPr lang="es-ES_tradnl" sz="600" dirty="0" err="1">
                <a:latin typeface="Consolas"/>
                <a:cs typeface="Consolas"/>
              </a:rPr>
              <a:t>NodeIP</a:t>
            </a:r>
            <a:r>
              <a:rPr lang="es-ES_tradnl" sz="600" dirty="0">
                <a:latin typeface="Consolas"/>
                <a:cs typeface="Consolas"/>
              </a:rPr>
              <a:t>&gt;:&lt;nodePort&gt;/</a:t>
            </a:r>
            <a:r>
              <a:rPr lang="es-ES_tradnl" sz="600" dirty="0" err="1" smtClean="0">
                <a:latin typeface="Consolas"/>
                <a:cs typeface="Consolas"/>
              </a:rPr>
              <a:t>hello</a:t>
            </a:r>
            <a:r>
              <a:rPr lang="es-ES" sz="600" baseline="-25000" dirty="0" smtClean="0">
                <a:latin typeface="Consolas"/>
                <a:cs typeface="Consolas"/>
              </a:rPr>
              <a:t/>
            </a:r>
            <a:br>
              <a:rPr lang="es-ES" sz="600" baseline="-25000" dirty="0" smtClean="0">
                <a:latin typeface="Consolas"/>
                <a:cs typeface="Consolas"/>
              </a:rPr>
            </a:br>
            <a:r>
              <a:rPr lang="es-ES_tradnl" sz="600" dirty="0" smtClean="0">
                <a:latin typeface="Consolas"/>
                <a:cs typeface="Consolas"/>
              </a:rPr>
              <a:t>http</a:t>
            </a:r>
            <a:r>
              <a:rPr lang="es-ES_tradnl" sz="600" dirty="0">
                <a:latin typeface="Consolas"/>
                <a:cs typeface="Consolas"/>
              </a:rPr>
              <a:t>://&lt;</a:t>
            </a:r>
            <a:r>
              <a:rPr lang="es-ES_tradnl" sz="600" dirty="0" err="1">
                <a:latin typeface="Consolas"/>
                <a:cs typeface="Consolas"/>
              </a:rPr>
              <a:t>ServiceName</a:t>
            </a:r>
            <a:r>
              <a:rPr lang="es-ES_tradnl" sz="600" dirty="0">
                <a:latin typeface="Consolas"/>
                <a:cs typeface="Consolas"/>
              </a:rPr>
              <a:t>&gt;.&lt;</a:t>
            </a:r>
            <a:r>
              <a:rPr lang="es-ES_tradnl" sz="600" dirty="0" err="1">
                <a:latin typeface="Consolas"/>
                <a:cs typeface="Consolas"/>
              </a:rPr>
              <a:t>NameSpace</a:t>
            </a:r>
            <a:r>
              <a:rPr lang="es-ES_tradnl" sz="600" dirty="0">
                <a:latin typeface="Consolas"/>
                <a:cs typeface="Consolas"/>
              </a:rPr>
              <a:t>&gt;.</a:t>
            </a:r>
            <a:r>
              <a:rPr lang="es-ES_tradnl" sz="600" dirty="0" err="1">
                <a:latin typeface="Consolas"/>
                <a:cs typeface="Consolas"/>
              </a:rPr>
              <a:t>svc.cluster.local</a:t>
            </a:r>
            <a:r>
              <a:rPr lang="es-ES_tradnl" sz="600" dirty="0">
                <a:latin typeface="Consolas"/>
                <a:cs typeface="Consolas"/>
              </a:rPr>
              <a:t>:&lt;</a:t>
            </a:r>
            <a:r>
              <a:rPr lang="es-ES_tradnl" sz="600" dirty="0" err="1">
                <a:latin typeface="Consolas"/>
                <a:cs typeface="Consolas"/>
              </a:rPr>
              <a:t>port</a:t>
            </a:r>
            <a:r>
              <a:rPr lang="es-ES_tradnl" sz="600" dirty="0">
                <a:latin typeface="Consolas"/>
                <a:cs typeface="Consolas"/>
              </a:rPr>
              <a:t>&gt;/</a:t>
            </a:r>
            <a:r>
              <a:rPr lang="es-ES_tradnl" sz="600" dirty="0" err="1" smtClean="0">
                <a:latin typeface="Consolas"/>
                <a:cs typeface="Consolas"/>
              </a:rPr>
              <a:t>hello</a:t>
            </a:r>
            <a:endParaRPr lang="es-ES" sz="600" baseline="-25000" dirty="0">
              <a:latin typeface="Consolas"/>
              <a:cs typeface="Consolas"/>
            </a:endParaRPr>
          </a:p>
        </p:txBody>
      </p:sp>
      <p:sp>
        <p:nvSpPr>
          <p:cNvPr id="213" name="Arco 212"/>
          <p:cNvSpPr>
            <a:spLocks noChangeAspect="1"/>
          </p:cNvSpPr>
          <p:nvPr/>
        </p:nvSpPr>
        <p:spPr>
          <a:xfrm rot="16200000">
            <a:off x="4412286" y="277125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4" name="Rectángulo redondeado 213"/>
          <p:cNvSpPr/>
          <p:nvPr/>
        </p:nvSpPr>
        <p:spPr>
          <a:xfrm>
            <a:off x="7898353" y="2347704"/>
            <a:ext cx="465053" cy="517020"/>
          </a:xfrm>
          <a:prstGeom prst="roundRect">
            <a:avLst>
              <a:gd name="adj" fmla="val 8040"/>
            </a:avLst>
          </a:prstGeom>
          <a:solidFill>
            <a:srgbClr val="000080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</a:rPr>
              <a:t>Docker Registry</a:t>
            </a:r>
            <a:endParaRPr lang="es-ES" sz="800" dirty="0">
              <a:solidFill>
                <a:schemeClr val="bg1"/>
              </a:solidFill>
            </a:endParaRPr>
          </a:p>
        </p:txBody>
      </p:sp>
      <p:cxnSp>
        <p:nvCxnSpPr>
          <p:cNvPr id="215" name="Conector recto 214"/>
          <p:cNvCxnSpPr>
            <a:endCxn id="214" idx="1"/>
          </p:cNvCxnSpPr>
          <p:nvPr/>
        </p:nvCxnSpPr>
        <p:spPr>
          <a:xfrm>
            <a:off x="7167392" y="2152926"/>
            <a:ext cx="730961" cy="45328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17" name="Rectángulo redondeado 216"/>
          <p:cNvSpPr/>
          <p:nvPr/>
        </p:nvSpPr>
        <p:spPr>
          <a:xfrm>
            <a:off x="5783100" y="3738103"/>
            <a:ext cx="423130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Services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218" name="Conector recto 217"/>
          <p:cNvCxnSpPr>
            <a:endCxn id="234" idx="1"/>
          </p:cNvCxnSpPr>
          <p:nvPr/>
        </p:nvCxnSpPr>
        <p:spPr>
          <a:xfrm>
            <a:off x="5760485" y="3504107"/>
            <a:ext cx="133339" cy="13421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1" name="Rectángulo redondeado 220"/>
          <p:cNvSpPr/>
          <p:nvPr/>
        </p:nvSpPr>
        <p:spPr>
          <a:xfrm>
            <a:off x="6391525" y="2119974"/>
            <a:ext cx="647999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24" name="Rectángulo redondeado 223"/>
          <p:cNvSpPr/>
          <p:nvPr/>
        </p:nvSpPr>
        <p:spPr>
          <a:xfrm>
            <a:off x="6475924" y="2362067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25" name="Rectángulo redondeado 224"/>
          <p:cNvSpPr/>
          <p:nvPr/>
        </p:nvSpPr>
        <p:spPr>
          <a:xfrm>
            <a:off x="6423422" y="3106244"/>
            <a:ext cx="647999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26" name="Rectángulo redondeado 225"/>
          <p:cNvSpPr/>
          <p:nvPr/>
        </p:nvSpPr>
        <p:spPr>
          <a:xfrm>
            <a:off x="6507821" y="3352356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27" name="Rectángulo 226"/>
          <p:cNvSpPr/>
          <p:nvPr/>
        </p:nvSpPr>
        <p:spPr>
          <a:xfrm>
            <a:off x="6511136" y="2654081"/>
            <a:ext cx="397079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_tradnl" sz="800" dirty="0" smtClean="0">
                <a:solidFill>
                  <a:schemeClr val="tx1"/>
                </a:solidFill>
              </a:rPr>
              <a:t>(hello-v1)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28" name="Rectángulo 227"/>
          <p:cNvSpPr/>
          <p:nvPr/>
        </p:nvSpPr>
        <p:spPr>
          <a:xfrm>
            <a:off x="6545359" y="3680104"/>
            <a:ext cx="397079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_tradnl" sz="800" dirty="0" smtClean="0">
                <a:solidFill>
                  <a:schemeClr val="tx1"/>
                </a:solidFill>
              </a:rPr>
              <a:t>(hello-v2)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229" name="Conector recto 228"/>
          <p:cNvCxnSpPr>
            <a:stCxn id="140" idx="0"/>
            <a:endCxn id="117" idx="2"/>
          </p:cNvCxnSpPr>
          <p:nvPr/>
        </p:nvCxnSpPr>
        <p:spPr>
          <a:xfrm>
            <a:off x="6192171" y="2566720"/>
            <a:ext cx="282240" cy="151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30" name="Conector recto 229"/>
          <p:cNvCxnSpPr>
            <a:stCxn id="153" idx="0"/>
            <a:endCxn id="119" idx="2"/>
          </p:cNvCxnSpPr>
          <p:nvPr/>
        </p:nvCxnSpPr>
        <p:spPr>
          <a:xfrm>
            <a:off x="6194171" y="3590355"/>
            <a:ext cx="312137" cy="459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1" name="CuadroTexto 230"/>
          <p:cNvSpPr txBox="1"/>
          <p:nvPr/>
        </p:nvSpPr>
        <p:spPr>
          <a:xfrm>
            <a:off x="6292398" y="2706735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5000</a:t>
            </a:r>
            <a:endParaRPr lang="es-ES" sz="600" dirty="0"/>
          </a:p>
        </p:txBody>
      </p:sp>
      <p:sp>
        <p:nvSpPr>
          <p:cNvPr id="232" name="CuadroTexto 231"/>
          <p:cNvSpPr txBox="1"/>
          <p:nvPr/>
        </p:nvSpPr>
        <p:spPr>
          <a:xfrm>
            <a:off x="6324295" y="3649327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5000</a:t>
            </a:r>
            <a:endParaRPr lang="es-ES" sz="600" dirty="0"/>
          </a:p>
        </p:txBody>
      </p:sp>
      <p:cxnSp>
        <p:nvCxnSpPr>
          <p:cNvPr id="233" name="Conector recto 232"/>
          <p:cNvCxnSpPr>
            <a:stCxn id="127" idx="6"/>
            <a:endCxn id="118" idx="2"/>
          </p:cNvCxnSpPr>
          <p:nvPr/>
        </p:nvCxnSpPr>
        <p:spPr>
          <a:xfrm>
            <a:off x="5760485" y="2660474"/>
            <a:ext cx="713926" cy="228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4" name="Elipse 233"/>
          <p:cNvSpPr>
            <a:spLocks noChangeAspect="1"/>
          </p:cNvSpPr>
          <p:nvPr/>
        </p:nvSpPr>
        <p:spPr>
          <a:xfrm>
            <a:off x="5862192" y="3606687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2</a:t>
            </a:r>
            <a:endParaRPr lang="en-US" sz="1000" b="1" dirty="0"/>
          </a:p>
        </p:txBody>
      </p:sp>
      <p:sp>
        <p:nvSpPr>
          <p:cNvPr id="235" name="Rectángulo redondeado 234"/>
          <p:cNvSpPr/>
          <p:nvPr/>
        </p:nvSpPr>
        <p:spPr>
          <a:xfrm>
            <a:off x="7444808" y="3771048"/>
            <a:ext cx="633208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Deployment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36" name="Elipse 235"/>
          <p:cNvSpPr>
            <a:spLocks noChangeAspect="1"/>
          </p:cNvSpPr>
          <p:nvPr/>
        </p:nvSpPr>
        <p:spPr>
          <a:xfrm>
            <a:off x="7578297" y="3629361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1</a:t>
            </a:r>
            <a:endParaRPr lang="en-US" sz="1000" b="1" dirty="0"/>
          </a:p>
        </p:txBody>
      </p:sp>
      <p:cxnSp>
        <p:nvCxnSpPr>
          <p:cNvPr id="237" name="Conector recto 236"/>
          <p:cNvCxnSpPr>
            <a:endCxn id="236" idx="1"/>
          </p:cNvCxnSpPr>
          <p:nvPr/>
        </p:nvCxnSpPr>
        <p:spPr>
          <a:xfrm>
            <a:off x="7172811" y="3190685"/>
            <a:ext cx="437118" cy="47030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240" name="Imagen 23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936" y="1853932"/>
            <a:ext cx="360000" cy="360000"/>
          </a:xfrm>
          <a:prstGeom prst="rect">
            <a:avLst/>
          </a:prstGeom>
        </p:spPr>
      </p:pic>
      <p:sp>
        <p:nvSpPr>
          <p:cNvPr id="241" name="Rectángulo 240"/>
          <p:cNvSpPr/>
          <p:nvPr/>
        </p:nvSpPr>
        <p:spPr>
          <a:xfrm>
            <a:off x="5129075" y="2164400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rgbClr val="000000"/>
                </a:solidFill>
              </a:rPr>
              <a:t>(hello-svc-</a:t>
            </a:r>
            <a:r>
              <a:rPr lang="en-US" sz="800" dirty="0" err="1" smtClean="0">
                <a:solidFill>
                  <a:srgbClr val="000000"/>
                </a:solidFill>
              </a:rPr>
              <a:t>lb</a:t>
            </a:r>
            <a:r>
              <a:rPr lang="en-US" sz="800" dirty="0" smtClean="0">
                <a:solidFill>
                  <a:srgbClr val="000000"/>
                </a:solidFill>
              </a:rPr>
              <a:t>)</a:t>
            </a: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242" name="Rectángulo 241"/>
          <p:cNvSpPr/>
          <p:nvPr/>
        </p:nvSpPr>
        <p:spPr>
          <a:xfrm>
            <a:off x="5130330" y="3242824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rgbClr val="000000"/>
                </a:solidFill>
              </a:rPr>
              <a:t>(hello-svc-</a:t>
            </a:r>
            <a:r>
              <a:rPr lang="en-US" sz="800" dirty="0" err="1" smtClean="0">
                <a:solidFill>
                  <a:srgbClr val="000000"/>
                </a:solidFill>
              </a:rPr>
              <a:t>cip</a:t>
            </a:r>
            <a:r>
              <a:rPr lang="en-US" sz="800" dirty="0" smtClean="0">
                <a:solidFill>
                  <a:srgbClr val="000000"/>
                </a:solidFill>
              </a:rPr>
              <a:t>)</a:t>
            </a: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246" name="Rectángulo redondeado 245"/>
          <p:cNvSpPr/>
          <p:nvPr/>
        </p:nvSpPr>
        <p:spPr>
          <a:xfrm>
            <a:off x="3314892" y="3611308"/>
            <a:ext cx="742077" cy="540000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7" name="Rectángulo redondeado 246"/>
          <p:cNvSpPr/>
          <p:nvPr/>
        </p:nvSpPr>
        <p:spPr>
          <a:xfrm>
            <a:off x="3213056" y="3435587"/>
            <a:ext cx="957306" cy="792000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C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48" name="Rectángulo redondeado 247"/>
          <p:cNvSpPr/>
          <p:nvPr/>
        </p:nvSpPr>
        <p:spPr>
          <a:xfrm>
            <a:off x="3453981" y="3848234"/>
            <a:ext cx="465053" cy="251996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51" name="CuadroTexto 250"/>
          <p:cNvSpPr txBox="1"/>
          <p:nvPr/>
        </p:nvSpPr>
        <p:spPr>
          <a:xfrm>
            <a:off x="717184" y="2394029"/>
            <a:ext cx="1682869" cy="1308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600" dirty="0">
                <a:latin typeface="Consolas"/>
                <a:cs typeface="Consolas"/>
              </a:rPr>
              <a:t>http://&lt;</a:t>
            </a:r>
            <a:r>
              <a:rPr lang="es-ES_tradnl" sz="600" dirty="0" err="1">
                <a:latin typeface="Consolas"/>
                <a:cs typeface="Consolas"/>
              </a:rPr>
              <a:t>PublicIP</a:t>
            </a:r>
            <a:r>
              <a:rPr lang="es-ES_tradnl" sz="600" dirty="0">
                <a:latin typeface="Consolas"/>
                <a:cs typeface="Consolas"/>
              </a:rPr>
              <a:t>&gt;:&lt;</a:t>
            </a:r>
            <a:r>
              <a:rPr lang="es-ES_tradnl" sz="600" dirty="0" err="1">
                <a:latin typeface="Consolas"/>
                <a:cs typeface="Consolas"/>
              </a:rPr>
              <a:t>PublicPort</a:t>
            </a:r>
            <a:r>
              <a:rPr lang="es-ES_tradnl" sz="600" dirty="0">
                <a:latin typeface="Consolas"/>
                <a:cs typeface="Consolas"/>
              </a:rPr>
              <a:t>&gt;/</a:t>
            </a:r>
            <a:r>
              <a:rPr lang="es-ES_tradnl" sz="600" dirty="0" err="1" smtClean="0">
                <a:latin typeface="Consolas"/>
                <a:cs typeface="Consolas"/>
              </a:rPr>
              <a:t>hello</a:t>
            </a:r>
            <a:endParaRPr lang="es-ES" sz="600" baseline="-25000" dirty="0">
              <a:latin typeface="Consolas"/>
              <a:cs typeface="Consolas"/>
            </a:endParaRPr>
          </a:p>
        </p:txBody>
      </p:sp>
      <p:sp>
        <p:nvSpPr>
          <p:cNvPr id="90" name="Rectángulo redondeado 89"/>
          <p:cNvSpPr/>
          <p:nvPr/>
        </p:nvSpPr>
        <p:spPr>
          <a:xfrm>
            <a:off x="3515787" y="2379707"/>
            <a:ext cx="575999" cy="540000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3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91" name="Hexágono 90"/>
          <p:cNvSpPr/>
          <p:nvPr/>
        </p:nvSpPr>
        <p:spPr>
          <a:xfrm>
            <a:off x="3593565" y="2586445"/>
            <a:ext cx="431999" cy="287997"/>
          </a:xfrm>
          <a:prstGeom prst="hexagon">
            <a:avLst/>
          </a:prstGeom>
          <a:solidFill>
            <a:srgbClr val="00008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DNS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92" name="Rectángulo redondeado 91"/>
          <p:cNvSpPr/>
          <p:nvPr/>
        </p:nvSpPr>
        <p:spPr>
          <a:xfrm>
            <a:off x="3401456" y="2218382"/>
            <a:ext cx="791999" cy="756000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B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104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696480"/>
          </a:xfrm>
        </p:spPr>
        <p:txBody>
          <a:bodyPr/>
          <a:lstStyle/>
          <a:p>
            <a:r>
              <a:rPr lang="es-ES" dirty="0"/>
              <a:t>3</a:t>
            </a:r>
            <a:r>
              <a:rPr lang="es-ES" dirty="0" smtClean="0"/>
              <a:t>. </a:t>
            </a:r>
            <a:r>
              <a:rPr lang="es-ES" dirty="0" err="1" smtClean="0"/>
              <a:t>Lab</a:t>
            </a:r>
            <a:r>
              <a:rPr lang="es-ES" dirty="0"/>
              <a:t> </a:t>
            </a:r>
            <a:r>
              <a:rPr lang="es-ES" dirty="0" smtClean="0"/>
              <a:t>01: </a:t>
            </a:r>
            <a:r>
              <a:rPr lang="en-GB" dirty="0" smtClean="0"/>
              <a:t>Delivering</a:t>
            </a:r>
            <a:r>
              <a:rPr lang="es-ES_tradnl" dirty="0" smtClean="0"/>
              <a:t> Apps (</a:t>
            </a:r>
            <a:r>
              <a:rPr lang="es-ES_tradnl" dirty="0" err="1" smtClean="0"/>
              <a:t>Pods</a:t>
            </a:r>
            <a:r>
              <a:rPr lang="es-ES_tradnl" dirty="0" smtClean="0"/>
              <a:t> &amp; </a:t>
            </a:r>
            <a:r>
              <a:rPr lang="es-ES_tradnl" dirty="0" err="1" smtClean="0"/>
              <a:t>Services</a:t>
            </a:r>
            <a:r>
              <a:rPr lang="es-ES_tradnl" dirty="0" smtClean="0"/>
              <a:t>) (2/</a:t>
            </a:r>
            <a:r>
              <a:rPr lang="es-ES_tradnl" dirty="0"/>
              <a:t>3</a:t>
            </a:r>
            <a:r>
              <a:rPr lang="es-ES_tradnl" dirty="0" smtClean="0"/>
              <a:t>)</a:t>
            </a:r>
            <a:endParaRPr lang="en-GB" dirty="0"/>
          </a:p>
        </p:txBody>
      </p:sp>
      <p:sp>
        <p:nvSpPr>
          <p:cNvPr id="281" name="Rectángulo 280"/>
          <p:cNvSpPr/>
          <p:nvPr/>
        </p:nvSpPr>
        <p:spPr>
          <a:xfrm>
            <a:off x="3543318" y="3348417"/>
            <a:ext cx="5111997" cy="125999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/>
          <a:lstStyle/>
          <a:p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##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creating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the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namespace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and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service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account</a:t>
            </a:r>
            <a:endParaRPr lang="es-ES" sz="700" i="1" dirty="0" smtClean="0">
              <a:solidFill>
                <a:srgbClr val="008000"/>
              </a:solidFill>
              <a:latin typeface="Menlo-Regular"/>
            </a:endParaRPr>
          </a:p>
          <a:p>
            <a:r>
              <a:rPr lang="es-ES" sz="700" dirty="0" smtClean="0">
                <a:solidFill>
                  <a:srgbClr val="000000"/>
                </a:solidFill>
                <a:latin typeface="Menlo-Regular"/>
              </a:rPr>
              <a:t>$ </a:t>
            </a:r>
            <a:r>
              <a:rPr lang="es-ES" sz="700" dirty="0" err="1" smtClean="0">
                <a:solidFill>
                  <a:srgbClr val="000000"/>
                </a:solidFill>
                <a:latin typeface="Menlo-Regular"/>
              </a:rPr>
              <a:t>kubectl</a:t>
            </a:r>
            <a:r>
              <a:rPr lang="es-ES" sz="7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700" dirty="0" err="1" smtClean="0">
                <a:solidFill>
                  <a:srgbClr val="000000"/>
                </a:solidFill>
                <a:latin typeface="Menlo-Regular"/>
              </a:rPr>
              <a:t>apply</a:t>
            </a:r>
            <a:r>
              <a:rPr lang="es-ES" sz="7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mr-IN" sz="700" dirty="0" smtClean="0">
                <a:solidFill>
                  <a:srgbClr val="000000"/>
                </a:solidFill>
                <a:latin typeface="Menlo-Regular"/>
              </a:rPr>
              <a:t>–</a:t>
            </a:r>
            <a:r>
              <a:rPr lang="es-ES" sz="700" dirty="0" smtClean="0">
                <a:solidFill>
                  <a:srgbClr val="000000"/>
                </a:solidFill>
                <a:latin typeface="Menlo-Regular"/>
              </a:rPr>
              <a:t>f </a:t>
            </a:r>
            <a:r>
              <a:rPr lang="es-ES" sz="700" dirty="0" err="1" smtClean="0">
                <a:solidFill>
                  <a:srgbClr val="000000"/>
                </a:solidFill>
                <a:latin typeface="Menlo-Regular"/>
              </a:rPr>
              <a:t>hello-ns-sa.yaml</a:t>
            </a:r>
            <a:endParaRPr lang="de-DE" sz="700" dirty="0" smtClean="0">
              <a:solidFill>
                <a:srgbClr val="000000"/>
              </a:solidFill>
              <a:latin typeface="Monaco"/>
            </a:endParaRPr>
          </a:p>
          <a:p>
            <a:endParaRPr lang="es-ES" sz="700" dirty="0" smtClean="0">
              <a:solidFill>
                <a:srgbClr val="000000"/>
              </a:solidFill>
              <a:latin typeface="Menlo-Regular"/>
            </a:endParaRPr>
          </a:p>
          <a:p>
            <a:r>
              <a:rPr lang="es-ES" sz="700" i="1" dirty="0">
                <a:solidFill>
                  <a:srgbClr val="008000"/>
                </a:solidFill>
                <a:latin typeface="Menlo-Regular"/>
              </a:rPr>
              <a:t>##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scheduling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the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pods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to host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the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application</a:t>
            </a:r>
            <a:endParaRPr lang="es-ES" sz="700" dirty="0">
              <a:solidFill>
                <a:srgbClr val="000000"/>
              </a:solidFill>
              <a:latin typeface="Menlo-Regular"/>
            </a:endParaRPr>
          </a:p>
          <a:p>
            <a:r>
              <a:rPr lang="es-ES" sz="700" dirty="0" smtClean="0">
                <a:solidFill>
                  <a:srgbClr val="000000"/>
                </a:solidFill>
                <a:latin typeface="Menlo-Regular"/>
              </a:rPr>
              <a:t>$ </a:t>
            </a:r>
            <a:r>
              <a:rPr lang="es-ES" sz="700" dirty="0" err="1" smtClean="0">
                <a:solidFill>
                  <a:srgbClr val="000000"/>
                </a:solidFill>
                <a:latin typeface="Menlo-Regular"/>
              </a:rPr>
              <a:t>kubectl</a:t>
            </a:r>
            <a:r>
              <a:rPr lang="es-ES" sz="7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700" dirty="0" err="1" smtClean="0">
                <a:solidFill>
                  <a:srgbClr val="000000"/>
                </a:solidFill>
                <a:latin typeface="Menlo-Regular"/>
              </a:rPr>
              <a:t>apply</a:t>
            </a:r>
            <a:r>
              <a:rPr lang="es-ES" sz="7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mr-IN" sz="700" dirty="0" smtClean="0">
                <a:solidFill>
                  <a:srgbClr val="000000"/>
                </a:solidFill>
                <a:latin typeface="Menlo-Regular"/>
              </a:rPr>
              <a:t>–</a:t>
            </a:r>
            <a:r>
              <a:rPr lang="es-ES" sz="700" dirty="0" smtClean="0">
                <a:solidFill>
                  <a:srgbClr val="000000"/>
                </a:solidFill>
                <a:latin typeface="Menlo-Regular"/>
              </a:rPr>
              <a:t>f </a:t>
            </a:r>
            <a:r>
              <a:rPr lang="es-ES" sz="700" dirty="0" err="1" smtClean="0">
                <a:solidFill>
                  <a:srgbClr val="000000"/>
                </a:solidFill>
                <a:latin typeface="Menlo-Regular"/>
              </a:rPr>
              <a:t>hello-deployment.yaml</a:t>
            </a:r>
            <a:endParaRPr lang="de-DE" sz="700" dirty="0" smtClean="0">
              <a:solidFill>
                <a:srgbClr val="000000"/>
              </a:solidFill>
              <a:latin typeface="Monaco"/>
            </a:endParaRPr>
          </a:p>
          <a:p>
            <a:endParaRPr lang="es-ES" sz="700" i="1" dirty="0" smtClean="0">
              <a:solidFill>
                <a:srgbClr val="008000"/>
              </a:solidFill>
              <a:latin typeface="Menlo-Regular"/>
            </a:endParaRPr>
          </a:p>
          <a:p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#</a:t>
            </a:r>
            <a:r>
              <a:rPr lang="es-ES" sz="700" i="1" dirty="0">
                <a:solidFill>
                  <a:srgbClr val="008000"/>
                </a:solidFill>
                <a:latin typeface="Menlo-Regular"/>
              </a:rPr>
              <a:t>#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exposing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the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application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as k8s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services</a:t>
            </a:r>
            <a:endParaRPr lang="es-ES" sz="700" dirty="0">
              <a:solidFill>
                <a:srgbClr val="000000"/>
              </a:solidFill>
              <a:latin typeface="Menlo-Regular"/>
            </a:endParaRPr>
          </a:p>
          <a:p>
            <a:r>
              <a:rPr lang="es-ES" sz="700" dirty="0" smtClean="0">
                <a:solidFill>
                  <a:srgbClr val="000000"/>
                </a:solidFill>
                <a:latin typeface="Menlo-Regular"/>
              </a:rPr>
              <a:t>$ </a:t>
            </a:r>
            <a:r>
              <a:rPr lang="es-ES" sz="700" dirty="0" err="1" smtClean="0">
                <a:solidFill>
                  <a:srgbClr val="000000"/>
                </a:solidFill>
                <a:latin typeface="Menlo-Regular"/>
              </a:rPr>
              <a:t>kubectl</a:t>
            </a:r>
            <a:r>
              <a:rPr lang="es-ES" sz="7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700" dirty="0" err="1" smtClean="0">
                <a:solidFill>
                  <a:srgbClr val="000000"/>
                </a:solidFill>
                <a:latin typeface="Menlo-Regular"/>
              </a:rPr>
              <a:t>apply</a:t>
            </a:r>
            <a:r>
              <a:rPr lang="es-ES" sz="7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mr-IN" sz="700" dirty="0" smtClean="0">
                <a:solidFill>
                  <a:srgbClr val="000000"/>
                </a:solidFill>
                <a:latin typeface="Menlo-Regular"/>
              </a:rPr>
              <a:t>–</a:t>
            </a:r>
            <a:r>
              <a:rPr lang="es-ES" sz="700" dirty="0" smtClean="0">
                <a:solidFill>
                  <a:srgbClr val="000000"/>
                </a:solidFill>
                <a:latin typeface="Menlo-Regular"/>
              </a:rPr>
              <a:t>f </a:t>
            </a:r>
            <a:r>
              <a:rPr lang="es-ES" sz="700" dirty="0" err="1" smtClean="0">
                <a:solidFill>
                  <a:srgbClr val="000000"/>
                </a:solidFill>
                <a:latin typeface="Menlo-Regular"/>
              </a:rPr>
              <a:t>hello-services.yaml</a:t>
            </a:r>
            <a:endParaRPr lang="de-DE" sz="700" dirty="0" smtClean="0">
              <a:solidFill>
                <a:srgbClr val="000000"/>
              </a:solidFill>
              <a:latin typeface="Monaco"/>
            </a:endParaRPr>
          </a:p>
          <a:p>
            <a:endParaRPr lang="es-ES" sz="700" dirty="0" smtClean="0">
              <a:solidFill>
                <a:srgbClr val="000000"/>
              </a:solidFill>
              <a:latin typeface="Menlo-Regular"/>
            </a:endParaRPr>
          </a:p>
          <a:p>
            <a:r>
              <a:rPr lang="es-ES" sz="700" i="1" dirty="0">
                <a:solidFill>
                  <a:srgbClr val="008000"/>
                </a:solidFill>
                <a:latin typeface="Menlo-Regular"/>
              </a:rPr>
              <a:t>## </a:t>
            </a:r>
            <a:r>
              <a:rPr lang="es-ES" sz="700" i="1" dirty="0" err="1">
                <a:solidFill>
                  <a:srgbClr val="008000"/>
                </a:solidFill>
                <a:latin typeface="Menlo-Regular"/>
              </a:rPr>
              <a:t>scheduling</a:t>
            </a:r>
            <a:r>
              <a:rPr lang="es-ES" sz="700" i="1" dirty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>
                <a:solidFill>
                  <a:srgbClr val="008000"/>
                </a:solidFill>
                <a:latin typeface="Menlo-Regular"/>
              </a:rPr>
              <a:t>all</a:t>
            </a:r>
            <a:r>
              <a:rPr lang="es-ES" sz="700" i="1" dirty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>
                <a:solidFill>
                  <a:srgbClr val="008000"/>
                </a:solidFill>
                <a:latin typeface="Menlo-Regular"/>
              </a:rPr>
              <a:t>together</a:t>
            </a:r>
            <a:endParaRPr lang="es-ES" sz="700" i="1" dirty="0">
              <a:solidFill>
                <a:srgbClr val="008000"/>
              </a:solidFill>
              <a:latin typeface="Menlo-Regular"/>
            </a:endParaRPr>
          </a:p>
          <a:p>
            <a:r>
              <a:rPr lang="es-ES" sz="700" dirty="0">
                <a:solidFill>
                  <a:srgbClr val="000000"/>
                </a:solidFill>
                <a:latin typeface="Menlo-Regular"/>
              </a:rPr>
              <a:t>$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kubectl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apply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mr-IN" sz="700" dirty="0">
                <a:solidFill>
                  <a:srgbClr val="000000"/>
                </a:solidFill>
                <a:latin typeface="Menlo-Regular"/>
              </a:rPr>
              <a:t>–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f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hello-</a:t>
            </a:r>
            <a:r>
              <a:rPr lang="es-ES" sz="700" dirty="0" err="1" smtClean="0">
                <a:solidFill>
                  <a:srgbClr val="000000"/>
                </a:solidFill>
                <a:latin typeface="Menlo-Regular"/>
              </a:rPr>
              <a:t>app.yaml</a:t>
            </a:r>
            <a:endParaRPr lang="de-DE" sz="700" dirty="0">
              <a:solidFill>
                <a:srgbClr val="000000"/>
              </a:solidFill>
              <a:latin typeface="Monaco"/>
            </a:endParaRPr>
          </a:p>
        </p:txBody>
      </p:sp>
      <p:sp>
        <p:nvSpPr>
          <p:cNvPr id="328" name="Rectángulo 327"/>
          <p:cNvSpPr/>
          <p:nvPr/>
        </p:nvSpPr>
        <p:spPr>
          <a:xfrm>
            <a:off x="3543319" y="4715876"/>
            <a:ext cx="5111997" cy="179999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/>
          <a:lstStyle/>
          <a:p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##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introducing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a ‘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malicious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’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container</a:t>
            </a:r>
            <a:endParaRPr lang="es-ES" sz="700" i="1" dirty="0" smtClean="0">
              <a:solidFill>
                <a:srgbClr val="008000"/>
              </a:solidFill>
              <a:latin typeface="Menlo-Regular"/>
            </a:endParaRPr>
          </a:p>
          <a:p>
            <a:r>
              <a:rPr lang="es-ES" sz="700" dirty="0">
                <a:solidFill>
                  <a:srgbClr val="000000"/>
                </a:solidFill>
                <a:latin typeface="Menlo-Regular"/>
              </a:rPr>
              <a:t>$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kubectl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run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malicious-curl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--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image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=radial/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busyboxplus:curl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-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it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-n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malicious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--replicas=1</a:t>
            </a:r>
            <a:endParaRPr lang="es-ES" sz="700" dirty="0" smtClean="0">
              <a:solidFill>
                <a:srgbClr val="000000"/>
              </a:solidFill>
              <a:latin typeface="Menlo-Regular"/>
            </a:endParaRPr>
          </a:p>
          <a:p>
            <a:r>
              <a:rPr lang="es-ES" sz="700" dirty="0">
                <a:solidFill>
                  <a:srgbClr val="000000"/>
                </a:solidFill>
                <a:latin typeface="Monaco"/>
              </a:rPr>
              <a:t>[ root@malicious-curl-6b6f76f5f9-bsl9x:/ ]$ </a:t>
            </a:r>
            <a:r>
              <a:rPr lang="es-ES" sz="700" dirty="0" err="1" smtClean="0">
                <a:solidFill>
                  <a:srgbClr val="000000"/>
                </a:solidFill>
                <a:latin typeface="Monaco"/>
              </a:rPr>
              <a:t>nmap</a:t>
            </a:r>
            <a:r>
              <a:rPr lang="es-ES" sz="700" dirty="0" smtClean="0">
                <a:solidFill>
                  <a:srgbClr val="000000"/>
                </a:solidFill>
                <a:latin typeface="Monaco"/>
              </a:rPr>
              <a:t> </a:t>
            </a:r>
            <a:r>
              <a:rPr lang="es-ES" sz="700" dirty="0" err="1" smtClean="0">
                <a:solidFill>
                  <a:srgbClr val="000000"/>
                </a:solidFill>
                <a:latin typeface="Monaco"/>
              </a:rPr>
              <a:t>xyz</a:t>
            </a:r>
            <a:endParaRPr lang="de-DE" sz="700" dirty="0" smtClean="0">
              <a:solidFill>
                <a:srgbClr val="000000"/>
              </a:solidFill>
              <a:latin typeface="Monaco"/>
            </a:endParaRPr>
          </a:p>
          <a:p>
            <a:endParaRPr lang="es-ES" sz="700" dirty="0" smtClean="0">
              <a:solidFill>
                <a:srgbClr val="000000"/>
              </a:solidFill>
              <a:latin typeface="Menlo-Regular"/>
            </a:endParaRPr>
          </a:p>
          <a:p>
            <a:r>
              <a:rPr lang="es-ES" sz="700" i="1" dirty="0">
                <a:solidFill>
                  <a:srgbClr val="008000"/>
                </a:solidFill>
                <a:latin typeface="Menlo-Regular"/>
              </a:rPr>
              <a:t>##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gathering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information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about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the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services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living in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kubernetes</a:t>
            </a:r>
            <a:endParaRPr lang="es-ES" sz="700" dirty="0">
              <a:solidFill>
                <a:srgbClr val="000000"/>
              </a:solidFill>
              <a:latin typeface="Menlo-Regular"/>
            </a:endParaRPr>
          </a:p>
          <a:p>
            <a:r>
              <a:rPr lang="es-ES" sz="700" dirty="0">
                <a:solidFill>
                  <a:srgbClr val="000000"/>
                </a:solidFill>
                <a:latin typeface="Monaco"/>
              </a:rPr>
              <a:t>[ </a:t>
            </a:r>
            <a:r>
              <a:rPr lang="es-ES" sz="700" dirty="0" err="1">
                <a:solidFill>
                  <a:srgbClr val="000000"/>
                </a:solidFill>
                <a:latin typeface="Monaco"/>
              </a:rPr>
              <a:t>root@</a:t>
            </a:r>
            <a:r>
              <a:rPr lang="es-ES" sz="700" dirty="0" err="1" smtClean="0">
                <a:solidFill>
                  <a:srgbClr val="000000"/>
                </a:solidFill>
                <a:latin typeface="Monaco"/>
              </a:rPr>
              <a:t>malic</a:t>
            </a:r>
            <a:r>
              <a:rPr lang="es-ES_tradnl" sz="700" dirty="0" smtClean="0">
                <a:solidFill>
                  <a:srgbClr val="000000"/>
                </a:solidFill>
                <a:latin typeface="Monaco"/>
              </a:rPr>
              <a:t>...</a:t>
            </a:r>
            <a:r>
              <a:rPr lang="es-ES" sz="700" dirty="0" smtClean="0">
                <a:solidFill>
                  <a:srgbClr val="000000"/>
                </a:solidFill>
                <a:latin typeface="Monaco"/>
              </a:rPr>
              <a:t>:</a:t>
            </a:r>
            <a:r>
              <a:rPr lang="es-ES" sz="700" dirty="0">
                <a:solidFill>
                  <a:srgbClr val="000000"/>
                </a:solidFill>
                <a:latin typeface="Monaco"/>
              </a:rPr>
              <a:t>/ ]$ </a:t>
            </a:r>
            <a:r>
              <a:rPr lang="es-ES" sz="700" dirty="0" err="1">
                <a:solidFill>
                  <a:srgbClr val="000000"/>
                </a:solidFill>
                <a:latin typeface="Monaco"/>
              </a:rPr>
              <a:t>nslookup</a:t>
            </a:r>
            <a:r>
              <a:rPr lang="es-ES" sz="700" dirty="0">
                <a:solidFill>
                  <a:srgbClr val="000000"/>
                </a:solidFill>
                <a:latin typeface="Monaco"/>
              </a:rPr>
              <a:t> </a:t>
            </a:r>
            <a:r>
              <a:rPr lang="es-ES" sz="700" dirty="0" err="1">
                <a:solidFill>
                  <a:srgbClr val="000000"/>
                </a:solidFill>
                <a:latin typeface="Monaco"/>
              </a:rPr>
              <a:t>hello</a:t>
            </a:r>
            <a:r>
              <a:rPr lang="es-ES" sz="700" dirty="0">
                <a:solidFill>
                  <a:srgbClr val="000000"/>
                </a:solidFill>
                <a:latin typeface="Monaco"/>
              </a:rPr>
              <a:t>-svc-</a:t>
            </a:r>
            <a:r>
              <a:rPr lang="es-ES" sz="700" dirty="0" err="1">
                <a:solidFill>
                  <a:srgbClr val="000000"/>
                </a:solidFill>
                <a:latin typeface="Monaco"/>
              </a:rPr>
              <a:t>np.hello.svc.cluster.local</a:t>
            </a:r>
            <a:endParaRPr lang="es-ES" sz="700" dirty="0">
              <a:solidFill>
                <a:srgbClr val="000000"/>
              </a:solidFill>
              <a:latin typeface="Monaco"/>
            </a:endParaRPr>
          </a:p>
          <a:p>
            <a:r>
              <a:rPr lang="es-ES" sz="700" dirty="0" smtClean="0">
                <a:solidFill>
                  <a:srgbClr val="000000"/>
                </a:solidFill>
                <a:latin typeface="Menlo-Regular"/>
              </a:rPr>
              <a:t> </a:t>
            </a:r>
            <a:endParaRPr lang="es-ES" sz="700" i="1" dirty="0" smtClean="0">
              <a:solidFill>
                <a:srgbClr val="008000"/>
              </a:solidFill>
              <a:latin typeface="Menlo-Regular"/>
            </a:endParaRPr>
          </a:p>
          <a:p>
            <a:r>
              <a:rPr lang="es-ES" sz="700" i="1" dirty="0">
                <a:solidFill>
                  <a:srgbClr val="008000"/>
                </a:solidFill>
                <a:latin typeface="Menlo-Regular"/>
              </a:rPr>
              <a:t>##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calling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an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API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from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other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namespace</a:t>
            </a:r>
            <a:endParaRPr lang="es-ES" sz="700" dirty="0">
              <a:solidFill>
                <a:srgbClr val="000000"/>
              </a:solidFill>
              <a:latin typeface="Menlo-Regular"/>
            </a:endParaRPr>
          </a:p>
          <a:p>
            <a:r>
              <a:rPr lang="es-ES" sz="700" dirty="0">
                <a:solidFill>
                  <a:srgbClr val="000000"/>
                </a:solidFill>
                <a:latin typeface="Monaco"/>
              </a:rPr>
              <a:t>[ </a:t>
            </a:r>
            <a:r>
              <a:rPr lang="es-ES" sz="700" dirty="0" err="1">
                <a:solidFill>
                  <a:srgbClr val="000000"/>
                </a:solidFill>
                <a:latin typeface="Monaco"/>
              </a:rPr>
              <a:t>root@malic</a:t>
            </a:r>
            <a:r>
              <a:rPr lang="es-ES" sz="700" dirty="0">
                <a:solidFill>
                  <a:srgbClr val="000000"/>
                </a:solidFill>
                <a:latin typeface="Monaco"/>
              </a:rPr>
              <a:t>...:/ ]$ </a:t>
            </a:r>
            <a:r>
              <a:rPr lang="es-ES" sz="700" dirty="0" err="1">
                <a:solidFill>
                  <a:srgbClr val="000000"/>
                </a:solidFill>
                <a:latin typeface="Monaco"/>
              </a:rPr>
              <a:t>curl</a:t>
            </a:r>
            <a:r>
              <a:rPr lang="es-ES" sz="700" dirty="0">
                <a:solidFill>
                  <a:srgbClr val="000000"/>
                </a:solidFill>
                <a:latin typeface="Monaco"/>
              </a:rPr>
              <a:t> -</a:t>
            </a:r>
            <a:r>
              <a:rPr lang="es-ES" sz="700" dirty="0" err="1">
                <a:solidFill>
                  <a:srgbClr val="000000"/>
                </a:solidFill>
                <a:latin typeface="Monaco"/>
              </a:rPr>
              <a:t>sv</a:t>
            </a:r>
            <a:r>
              <a:rPr lang="es-ES" sz="700" dirty="0">
                <a:solidFill>
                  <a:srgbClr val="000000"/>
                </a:solidFill>
                <a:latin typeface="Monaco"/>
              </a:rPr>
              <a:t> hello-svc-np.hello.svc.cluster.local:5030/</a:t>
            </a:r>
            <a:r>
              <a:rPr lang="es-ES" sz="700" dirty="0" err="1">
                <a:solidFill>
                  <a:srgbClr val="000000"/>
                </a:solidFill>
                <a:latin typeface="Monaco"/>
              </a:rPr>
              <a:t>hello</a:t>
            </a:r>
            <a:endParaRPr lang="es-ES" sz="700" dirty="0">
              <a:solidFill>
                <a:srgbClr val="000000"/>
              </a:solidFill>
              <a:latin typeface="Monaco"/>
            </a:endParaRPr>
          </a:p>
          <a:p>
            <a:endParaRPr lang="es-ES" sz="700" i="1" dirty="0" smtClean="0">
              <a:solidFill>
                <a:srgbClr val="008000"/>
              </a:solidFill>
              <a:latin typeface="Menlo-Regular"/>
            </a:endParaRPr>
          </a:p>
          <a:p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#</a:t>
            </a:r>
            <a:r>
              <a:rPr lang="es-ES" sz="700" i="1" dirty="0">
                <a:solidFill>
                  <a:srgbClr val="008000"/>
                </a:solidFill>
                <a:latin typeface="Menlo-Regular"/>
              </a:rPr>
              <a:t>#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DoS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endParaRPr lang="es-ES" sz="700" dirty="0">
              <a:solidFill>
                <a:srgbClr val="000000"/>
              </a:solidFill>
              <a:latin typeface="Menlo-Regular"/>
            </a:endParaRPr>
          </a:p>
          <a:p>
            <a:r>
              <a:rPr lang="es-ES" sz="700" dirty="0">
                <a:solidFill>
                  <a:srgbClr val="000000"/>
                </a:solidFill>
                <a:latin typeface="Monaco"/>
              </a:rPr>
              <a:t>[ </a:t>
            </a:r>
            <a:r>
              <a:rPr lang="es-ES" sz="700" dirty="0" err="1">
                <a:solidFill>
                  <a:srgbClr val="000000"/>
                </a:solidFill>
                <a:latin typeface="Monaco"/>
              </a:rPr>
              <a:t>root@malic</a:t>
            </a:r>
            <a:r>
              <a:rPr lang="es-ES" sz="700" dirty="0">
                <a:solidFill>
                  <a:srgbClr val="000000"/>
                </a:solidFill>
                <a:latin typeface="Monaco"/>
              </a:rPr>
              <a:t>...:/ ]$ </a:t>
            </a:r>
            <a:r>
              <a:rPr lang="es-ES" sz="700" dirty="0" err="1" smtClean="0">
                <a:solidFill>
                  <a:srgbClr val="000000"/>
                </a:solidFill>
                <a:latin typeface="Monaco"/>
              </a:rPr>
              <a:t>export</a:t>
            </a:r>
            <a:r>
              <a:rPr lang="es-ES" sz="700" dirty="0" smtClean="0">
                <a:solidFill>
                  <a:srgbClr val="000000"/>
                </a:solidFill>
                <a:latin typeface="Monaco"/>
              </a:rPr>
              <a:t> HELLO_URL=</a:t>
            </a:r>
            <a:r>
              <a:rPr lang="es-ES" sz="700" dirty="0">
                <a:solidFill>
                  <a:srgbClr val="000000"/>
                </a:solidFill>
                <a:latin typeface="Monaco"/>
              </a:rPr>
              <a:t>hello-svc-np.hello.svc.cluster.local:5030</a:t>
            </a:r>
            <a:endParaRPr lang="es-ES" sz="700" dirty="0" smtClean="0">
              <a:solidFill>
                <a:srgbClr val="000000"/>
              </a:solidFill>
              <a:latin typeface="Monaco"/>
            </a:endParaRPr>
          </a:p>
          <a:p>
            <a:r>
              <a:rPr lang="es-ES" sz="700" dirty="0" smtClean="0">
                <a:solidFill>
                  <a:srgbClr val="000000"/>
                </a:solidFill>
                <a:latin typeface="Monaco"/>
              </a:rPr>
              <a:t>[ </a:t>
            </a:r>
            <a:r>
              <a:rPr lang="es-ES" sz="700" dirty="0" err="1">
                <a:solidFill>
                  <a:srgbClr val="000000"/>
                </a:solidFill>
                <a:latin typeface="Monaco"/>
              </a:rPr>
              <a:t>root@</a:t>
            </a:r>
            <a:r>
              <a:rPr lang="es-ES" sz="700" dirty="0" err="1" smtClean="0">
                <a:solidFill>
                  <a:srgbClr val="000000"/>
                </a:solidFill>
                <a:latin typeface="Monaco"/>
              </a:rPr>
              <a:t>malic</a:t>
            </a:r>
            <a:r>
              <a:rPr lang="es-ES" sz="700" dirty="0" smtClean="0">
                <a:solidFill>
                  <a:srgbClr val="000000"/>
                </a:solidFill>
                <a:latin typeface="Monaco"/>
              </a:rPr>
              <a:t>...:</a:t>
            </a:r>
            <a:r>
              <a:rPr lang="es-ES" sz="700" dirty="0">
                <a:solidFill>
                  <a:srgbClr val="000000"/>
                </a:solidFill>
                <a:latin typeface="Monaco"/>
              </a:rPr>
              <a:t>/ ]$ </a:t>
            </a:r>
            <a:r>
              <a:rPr lang="es-ES" sz="700" dirty="0" err="1">
                <a:solidFill>
                  <a:srgbClr val="000000"/>
                </a:solidFill>
                <a:latin typeface="Monaco"/>
              </a:rPr>
              <a:t>while</a:t>
            </a:r>
            <a:r>
              <a:rPr lang="es-ES" sz="700" dirty="0">
                <a:solidFill>
                  <a:srgbClr val="000000"/>
                </a:solidFill>
                <a:latin typeface="Monaco"/>
              </a:rPr>
              <a:t> true; do </a:t>
            </a:r>
            <a:r>
              <a:rPr lang="es-ES" sz="700" dirty="0" err="1">
                <a:solidFill>
                  <a:srgbClr val="000000"/>
                </a:solidFill>
                <a:latin typeface="Monaco"/>
              </a:rPr>
              <a:t>curl</a:t>
            </a:r>
            <a:r>
              <a:rPr lang="es-ES" sz="700" dirty="0">
                <a:solidFill>
                  <a:srgbClr val="000000"/>
                </a:solidFill>
                <a:latin typeface="Monaco"/>
              </a:rPr>
              <a:t> -s -o /</a:t>
            </a:r>
            <a:r>
              <a:rPr lang="es-ES" sz="700" dirty="0" err="1">
                <a:solidFill>
                  <a:srgbClr val="000000"/>
                </a:solidFill>
                <a:latin typeface="Monaco"/>
              </a:rPr>
              <a:t>dev</a:t>
            </a:r>
            <a:r>
              <a:rPr lang="es-ES" sz="700" dirty="0">
                <a:solidFill>
                  <a:srgbClr val="000000"/>
                </a:solidFill>
                <a:latin typeface="Monaco"/>
              </a:rPr>
              <a:t>/</a:t>
            </a:r>
            <a:r>
              <a:rPr lang="es-ES" sz="700" dirty="0" err="1">
                <a:solidFill>
                  <a:srgbClr val="000000"/>
                </a:solidFill>
                <a:latin typeface="Monaco"/>
              </a:rPr>
              <a:t>null</a:t>
            </a:r>
            <a:r>
              <a:rPr lang="es-ES" sz="700" dirty="0">
                <a:solidFill>
                  <a:srgbClr val="000000"/>
                </a:solidFill>
                <a:latin typeface="Monaco"/>
              </a:rPr>
              <a:t> http://$</a:t>
            </a:r>
            <a:r>
              <a:rPr lang="es-ES" sz="700" dirty="0" smtClean="0">
                <a:solidFill>
                  <a:srgbClr val="000000"/>
                </a:solidFill>
                <a:latin typeface="Monaco"/>
              </a:rPr>
              <a:t>HELLO_URL</a:t>
            </a:r>
            <a:r>
              <a:rPr lang="es-ES" sz="700" dirty="0">
                <a:solidFill>
                  <a:srgbClr val="000000"/>
                </a:solidFill>
                <a:latin typeface="Monaco"/>
              </a:rPr>
              <a:t>/</a:t>
            </a:r>
            <a:r>
              <a:rPr lang="es-ES" sz="700" dirty="0" err="1">
                <a:solidFill>
                  <a:srgbClr val="000000"/>
                </a:solidFill>
                <a:latin typeface="Monaco"/>
              </a:rPr>
              <a:t>hello</a:t>
            </a:r>
            <a:r>
              <a:rPr lang="es-ES" sz="700" dirty="0">
                <a:solidFill>
                  <a:srgbClr val="000000"/>
                </a:solidFill>
                <a:latin typeface="Monaco"/>
              </a:rPr>
              <a:t>; </a:t>
            </a:r>
            <a:r>
              <a:rPr lang="es-ES" sz="700" dirty="0" smtClean="0">
                <a:solidFill>
                  <a:srgbClr val="000000"/>
                </a:solidFill>
                <a:latin typeface="Monaco"/>
              </a:rPr>
              <a:t>done</a:t>
            </a:r>
          </a:p>
          <a:p>
            <a:endParaRPr lang="es-ES" sz="700" i="1" dirty="0" smtClean="0">
              <a:solidFill>
                <a:srgbClr val="008000"/>
              </a:solidFill>
              <a:latin typeface="Menlo-Regular"/>
            </a:endParaRPr>
          </a:p>
          <a:p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#</a:t>
            </a:r>
            <a:r>
              <a:rPr lang="es-ES" sz="700" i="1" dirty="0">
                <a:solidFill>
                  <a:srgbClr val="008000"/>
                </a:solidFill>
                <a:latin typeface="Menlo-Regular"/>
              </a:rPr>
              <a:t>#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getting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all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system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environment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variables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available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in a POD</a:t>
            </a:r>
            <a:endParaRPr lang="es-ES" sz="700" dirty="0">
              <a:solidFill>
                <a:srgbClr val="000000"/>
              </a:solidFill>
              <a:latin typeface="Menlo-Regular"/>
            </a:endParaRPr>
          </a:p>
          <a:p>
            <a:r>
              <a:rPr lang="es-ES" sz="700" dirty="0">
                <a:solidFill>
                  <a:srgbClr val="000000"/>
                </a:solidFill>
                <a:latin typeface="Monaco"/>
              </a:rPr>
              <a:t>$ </a:t>
            </a:r>
            <a:r>
              <a:rPr lang="es-ES" sz="700" dirty="0" err="1">
                <a:solidFill>
                  <a:srgbClr val="000000"/>
                </a:solidFill>
                <a:latin typeface="Monaco"/>
              </a:rPr>
              <a:t>kubectl</a:t>
            </a:r>
            <a:r>
              <a:rPr lang="es-ES" sz="700" dirty="0">
                <a:solidFill>
                  <a:srgbClr val="000000"/>
                </a:solidFill>
                <a:latin typeface="Monaco"/>
              </a:rPr>
              <a:t> </a:t>
            </a:r>
            <a:r>
              <a:rPr lang="es-ES" sz="700" dirty="0" err="1">
                <a:solidFill>
                  <a:srgbClr val="000000"/>
                </a:solidFill>
                <a:latin typeface="Monaco"/>
              </a:rPr>
              <a:t>exec</a:t>
            </a:r>
            <a:r>
              <a:rPr lang="es-ES" sz="700" dirty="0">
                <a:solidFill>
                  <a:srgbClr val="000000"/>
                </a:solidFill>
                <a:latin typeface="Monaco"/>
              </a:rPr>
              <a:t> hello-v1-69c9685b5-97vqs -n </a:t>
            </a:r>
            <a:r>
              <a:rPr lang="es-ES" sz="700" dirty="0" err="1">
                <a:solidFill>
                  <a:srgbClr val="000000"/>
                </a:solidFill>
                <a:latin typeface="Monaco"/>
              </a:rPr>
              <a:t>hello</a:t>
            </a:r>
            <a:r>
              <a:rPr lang="es-ES" sz="700" dirty="0">
                <a:solidFill>
                  <a:srgbClr val="000000"/>
                </a:solidFill>
                <a:latin typeface="Monaco"/>
              </a:rPr>
              <a:t> -- </a:t>
            </a:r>
            <a:r>
              <a:rPr lang="es-ES" sz="700" dirty="0" err="1">
                <a:solidFill>
                  <a:srgbClr val="000000"/>
                </a:solidFill>
                <a:latin typeface="Monaco"/>
              </a:rPr>
              <a:t>printenv</a:t>
            </a:r>
            <a:endParaRPr lang="de-DE" sz="700" dirty="0" smtClean="0">
              <a:solidFill>
                <a:srgbClr val="000000"/>
              </a:solidFill>
              <a:latin typeface="Monaco"/>
            </a:endParaRPr>
          </a:p>
          <a:p>
            <a:endParaRPr lang="es-ES" sz="700" dirty="0" smtClean="0">
              <a:solidFill>
                <a:srgbClr val="000000"/>
              </a:solidFill>
              <a:latin typeface="Menlo-Regular"/>
            </a:endParaRPr>
          </a:p>
        </p:txBody>
      </p:sp>
      <p:sp>
        <p:nvSpPr>
          <p:cNvPr id="93" name="Rectángulo 92"/>
          <p:cNvSpPr/>
          <p:nvPr/>
        </p:nvSpPr>
        <p:spPr>
          <a:xfrm>
            <a:off x="401458" y="1380698"/>
            <a:ext cx="2728478" cy="491451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/>
          <a:lstStyle/>
          <a:p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--</a:t>
            </a:r>
            <a:r>
              <a:rPr lang="mr-IN" sz="700" dirty="0" smtClean="0">
                <a:solidFill>
                  <a:srgbClr val="000000"/>
                </a:solidFill>
                <a:latin typeface="Monaco"/>
                <a:cs typeface="Monaco"/>
              </a:rPr>
              <a:t>-</a:t>
            </a:r>
            <a:endParaRPr lang="en-US" sz="700" dirty="0" smtClean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en-US" sz="700" dirty="0" err="1" smtClean="0">
                <a:solidFill>
                  <a:srgbClr val="000000"/>
                </a:solidFill>
                <a:latin typeface="Monaco"/>
                <a:cs typeface="Monaco"/>
              </a:rPr>
              <a:t>apiVersion</a:t>
            </a:r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: extensions/v1beta1</a:t>
            </a:r>
          </a:p>
          <a:p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kind: </a:t>
            </a:r>
            <a:r>
              <a:rPr lang="en-US" sz="700" b="1" dirty="0">
                <a:solidFill>
                  <a:srgbClr val="FF0000"/>
                </a:solidFill>
                <a:latin typeface="Monaco"/>
                <a:cs typeface="Monaco"/>
              </a:rPr>
              <a:t>Deployment</a:t>
            </a:r>
          </a:p>
          <a:p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metadata:</a:t>
            </a:r>
          </a:p>
          <a:p>
            <a:r>
              <a:rPr lang="en-US" sz="700" dirty="0">
                <a:latin typeface="Monaco"/>
                <a:cs typeface="Monaco"/>
              </a:rPr>
              <a:t>  </a:t>
            </a:r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name: hello-v1</a:t>
            </a:r>
          </a:p>
          <a:p>
            <a:r>
              <a:rPr lang="en-US" sz="700" dirty="0">
                <a:latin typeface="Monaco"/>
                <a:cs typeface="Monaco"/>
              </a:rPr>
              <a:t>  </a:t>
            </a:r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namespace: hello</a:t>
            </a:r>
          </a:p>
          <a:p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spec:</a:t>
            </a:r>
          </a:p>
          <a:p>
            <a:r>
              <a:rPr lang="en-US" sz="700" dirty="0">
                <a:latin typeface="Monaco"/>
                <a:cs typeface="Monaco"/>
              </a:rPr>
              <a:t>  </a:t>
            </a:r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replicas: 1</a:t>
            </a:r>
          </a:p>
          <a:p>
            <a:r>
              <a:rPr lang="en-US" sz="700" dirty="0">
                <a:latin typeface="Monaco"/>
                <a:cs typeface="Monaco"/>
              </a:rPr>
              <a:t>  </a:t>
            </a:r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template:</a:t>
            </a:r>
          </a:p>
          <a:p>
            <a:r>
              <a:rPr lang="en-US" sz="700" dirty="0">
                <a:latin typeface="Monaco"/>
                <a:cs typeface="Monaco"/>
              </a:rPr>
              <a:t>    </a:t>
            </a:r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metadata:</a:t>
            </a:r>
          </a:p>
          <a:p>
            <a:r>
              <a:rPr lang="mr-IN" sz="700" dirty="0">
                <a:latin typeface="Monaco"/>
                <a:cs typeface="Monaco"/>
              </a:rPr>
              <a:t>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labels:</a:t>
            </a:r>
          </a:p>
          <a:p>
            <a:r>
              <a:rPr lang="mr-IN" sz="700" dirty="0">
                <a:latin typeface="Monaco"/>
                <a:cs typeface="Monaco"/>
              </a:rPr>
              <a:t>  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app: hello</a:t>
            </a:r>
          </a:p>
          <a:p>
            <a:r>
              <a:rPr lang="mr-IN" sz="700" dirty="0">
                <a:latin typeface="Monaco"/>
                <a:cs typeface="Monaco"/>
              </a:rPr>
              <a:t>  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version: v1</a:t>
            </a:r>
          </a:p>
          <a:p>
            <a:r>
              <a:rPr lang="mr-IN" sz="700" dirty="0">
                <a:latin typeface="Monaco"/>
                <a:cs typeface="Monaco"/>
              </a:rPr>
              <a:t>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spec:</a:t>
            </a:r>
          </a:p>
          <a:p>
            <a:r>
              <a:rPr lang="es-ES" sz="700" dirty="0">
                <a:latin typeface="Monaco"/>
                <a:cs typeface="Monaco"/>
              </a:rPr>
              <a:t>    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serviceAccountName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helloworld-sa</a:t>
            </a:r>
            <a:endParaRPr lang="es-ES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es-ES" sz="700" dirty="0">
                <a:latin typeface="Monaco"/>
                <a:cs typeface="Monaco"/>
              </a:rPr>
              <a:t>    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containers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es-ES" sz="700" dirty="0">
                <a:latin typeface="Monaco"/>
                <a:cs typeface="Monaco"/>
              </a:rPr>
              <a:t>      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-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name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helloworld</a:t>
            </a:r>
            <a:endParaRPr lang="es-ES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es-ES" sz="700" dirty="0">
                <a:latin typeface="Monaco"/>
                <a:cs typeface="Monaco"/>
              </a:rPr>
              <a:t>      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image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b="1" dirty="0" err="1">
                <a:solidFill>
                  <a:srgbClr val="0000FF"/>
                </a:solidFill>
                <a:latin typeface="Monaco"/>
                <a:cs typeface="Monaco"/>
              </a:rPr>
              <a:t>istio</a:t>
            </a:r>
            <a:r>
              <a:rPr lang="es-ES" sz="700" b="1" dirty="0">
                <a:solidFill>
                  <a:srgbClr val="0000FF"/>
                </a:solidFill>
                <a:latin typeface="Monaco"/>
                <a:cs typeface="Monaco"/>
              </a:rPr>
              <a:t>/examples-helloworld-v1</a:t>
            </a:r>
          </a:p>
          <a:p>
            <a:r>
              <a:rPr lang="es-ES" sz="700" dirty="0">
                <a:latin typeface="Monaco"/>
                <a:cs typeface="Monaco"/>
              </a:rPr>
              <a:t>      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imagePullPolicy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IfNotPresent</a:t>
            </a:r>
            <a:endParaRPr lang="es-ES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mr-IN" sz="700" dirty="0">
                <a:latin typeface="Monaco"/>
                <a:cs typeface="Monaco"/>
              </a:rPr>
              <a:t>  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ports:</a:t>
            </a:r>
          </a:p>
          <a:p>
            <a:r>
              <a:rPr lang="de-DE" sz="700" dirty="0">
                <a:latin typeface="Monaco"/>
                <a:cs typeface="Monaco"/>
              </a:rPr>
              <a:t>        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-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containerPort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5000</a:t>
            </a:r>
          </a:p>
          <a:p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---</a:t>
            </a:r>
          </a:p>
          <a:p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apiVersion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extensions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/v1beta1</a:t>
            </a:r>
          </a:p>
          <a:p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kind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b="1" dirty="0" err="1">
                <a:solidFill>
                  <a:srgbClr val="FF0000"/>
                </a:solidFill>
                <a:latin typeface="Monaco"/>
                <a:cs typeface="Monaco"/>
              </a:rPr>
              <a:t>Deployment</a:t>
            </a:r>
            <a:endParaRPr lang="es-ES" sz="700" b="1" dirty="0">
              <a:solidFill>
                <a:srgbClr val="FF0000"/>
              </a:solidFill>
              <a:latin typeface="Monaco"/>
              <a:cs typeface="Monaco"/>
            </a:endParaRPr>
          </a:p>
          <a:p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metadata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es-ES" sz="700" dirty="0">
                <a:latin typeface="Monaco"/>
                <a:cs typeface="Monaco"/>
              </a:rPr>
              <a:t>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name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 hello-v2</a:t>
            </a:r>
          </a:p>
          <a:p>
            <a:r>
              <a:rPr lang="es-ES" sz="700" dirty="0">
                <a:latin typeface="Monaco"/>
                <a:cs typeface="Monaco"/>
              </a:rPr>
              <a:t>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namespace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hello</a:t>
            </a:r>
            <a:endParaRPr lang="es-ES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spec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es-ES" sz="700" dirty="0">
                <a:latin typeface="Monaco"/>
                <a:cs typeface="Monaco"/>
              </a:rPr>
              <a:t>  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replicas: 1</a:t>
            </a:r>
          </a:p>
          <a:p>
            <a:r>
              <a:rPr lang="es-ES" sz="700" dirty="0">
                <a:latin typeface="Monaco"/>
                <a:cs typeface="Monaco"/>
              </a:rPr>
              <a:t>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template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es-ES" sz="700" dirty="0">
                <a:latin typeface="Monaco"/>
                <a:cs typeface="Monaco"/>
              </a:rPr>
              <a:t>  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metadata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mr-IN" sz="700" dirty="0">
                <a:latin typeface="Monaco"/>
                <a:cs typeface="Monaco"/>
              </a:rPr>
              <a:t>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labels:</a:t>
            </a:r>
          </a:p>
          <a:p>
            <a:r>
              <a:rPr lang="mr-IN" sz="700" dirty="0">
                <a:latin typeface="Monaco"/>
                <a:cs typeface="Monaco"/>
              </a:rPr>
              <a:t>  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app: hello</a:t>
            </a:r>
          </a:p>
          <a:p>
            <a:r>
              <a:rPr lang="mr-IN" sz="700" dirty="0">
                <a:latin typeface="Monaco"/>
                <a:cs typeface="Monaco"/>
              </a:rPr>
              <a:t>  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version: v2</a:t>
            </a:r>
          </a:p>
          <a:p>
            <a:r>
              <a:rPr lang="mr-IN" sz="700" dirty="0">
                <a:latin typeface="Monaco"/>
                <a:cs typeface="Monaco"/>
              </a:rPr>
              <a:t>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spec:</a:t>
            </a:r>
          </a:p>
          <a:p>
            <a:r>
              <a:rPr lang="es-ES" sz="700" dirty="0">
                <a:latin typeface="Monaco"/>
                <a:cs typeface="Monaco"/>
              </a:rPr>
              <a:t>    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serviceAccountName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hello-sa</a:t>
            </a:r>
            <a:endParaRPr lang="es-ES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es-ES" sz="700" dirty="0">
                <a:latin typeface="Monaco"/>
                <a:cs typeface="Monaco"/>
              </a:rPr>
              <a:t>    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containers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es-ES" sz="700" dirty="0">
                <a:latin typeface="Monaco"/>
                <a:cs typeface="Monaco"/>
              </a:rPr>
              <a:t>      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-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name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helloworld</a:t>
            </a:r>
            <a:endParaRPr lang="es-ES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es-ES" sz="700" dirty="0">
                <a:latin typeface="Monaco"/>
                <a:cs typeface="Monaco"/>
              </a:rPr>
              <a:t>      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image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b="1" dirty="0" err="1">
                <a:solidFill>
                  <a:srgbClr val="0000FF"/>
                </a:solidFill>
                <a:latin typeface="Monaco"/>
                <a:cs typeface="Monaco"/>
              </a:rPr>
              <a:t>istio</a:t>
            </a:r>
            <a:r>
              <a:rPr lang="es-ES" sz="700" b="1" dirty="0">
                <a:solidFill>
                  <a:srgbClr val="0000FF"/>
                </a:solidFill>
                <a:latin typeface="Monaco"/>
                <a:cs typeface="Monaco"/>
              </a:rPr>
              <a:t>/examples-helloworld-v2</a:t>
            </a:r>
          </a:p>
          <a:p>
            <a:r>
              <a:rPr lang="es-ES" sz="700" dirty="0">
                <a:latin typeface="Monaco"/>
                <a:cs typeface="Monaco"/>
              </a:rPr>
              <a:t>      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imagePullPolicy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IfNotPresent</a:t>
            </a:r>
            <a:endParaRPr lang="es-ES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mr-IN" sz="700" dirty="0">
                <a:latin typeface="Monaco"/>
                <a:cs typeface="Monaco"/>
              </a:rPr>
              <a:t>  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ports:</a:t>
            </a:r>
          </a:p>
          <a:p>
            <a:r>
              <a:rPr lang="de-DE" sz="700" dirty="0">
                <a:latin typeface="Monaco"/>
                <a:cs typeface="Monaco"/>
              </a:rPr>
              <a:t>        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-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containerPort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5000</a:t>
            </a:r>
          </a:p>
          <a:p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---</a:t>
            </a:r>
          </a:p>
          <a:p>
            <a:endParaRPr lang="de-DE" sz="700" dirty="0">
              <a:solidFill>
                <a:srgbClr val="000000"/>
              </a:solidFill>
              <a:latin typeface="Monaco"/>
              <a:cs typeface="Monaco"/>
            </a:endParaRPr>
          </a:p>
        </p:txBody>
      </p:sp>
      <p:sp>
        <p:nvSpPr>
          <p:cNvPr id="94" name="Rectángulo 93"/>
          <p:cNvSpPr/>
          <p:nvPr/>
        </p:nvSpPr>
        <p:spPr>
          <a:xfrm>
            <a:off x="3543319" y="1380697"/>
            <a:ext cx="1440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/>
          <a:lstStyle/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---</a:t>
            </a:r>
          </a:p>
          <a:p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apiVersion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v1</a:t>
            </a:r>
          </a:p>
          <a:p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kind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b="1" dirty="0">
                <a:solidFill>
                  <a:srgbClr val="FF0000"/>
                </a:solidFill>
                <a:latin typeface="Monaco"/>
                <a:cs typeface="Monaco"/>
              </a:rPr>
              <a:t>Service</a:t>
            </a:r>
          </a:p>
          <a:p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metadata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name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b="1" dirty="0" err="1">
                <a:solidFill>
                  <a:srgbClr val="0000FF"/>
                </a:solidFill>
                <a:latin typeface="Monaco"/>
                <a:cs typeface="Monaco"/>
              </a:rPr>
              <a:t>hello</a:t>
            </a:r>
            <a:r>
              <a:rPr lang="de-DE" sz="700" b="1" dirty="0">
                <a:solidFill>
                  <a:srgbClr val="0000FF"/>
                </a:solidFill>
                <a:latin typeface="Monaco"/>
                <a:cs typeface="Monaco"/>
              </a:rPr>
              <a:t>-svc-</a:t>
            </a:r>
            <a:r>
              <a:rPr lang="de-DE" sz="700" b="1" dirty="0" err="1">
                <a:solidFill>
                  <a:srgbClr val="0000FF"/>
                </a:solidFill>
                <a:latin typeface="Monaco"/>
                <a:cs typeface="Monaco"/>
              </a:rPr>
              <a:t>cip</a:t>
            </a:r>
            <a:endParaRPr lang="de-DE" sz="700" b="1" dirty="0">
              <a:solidFill>
                <a:srgbClr val="0000FF"/>
              </a:solidFill>
              <a:latin typeface="Monaco"/>
              <a:cs typeface="Monaco"/>
            </a:endParaRP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labels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app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hello</a:t>
            </a:r>
            <a:endParaRPr lang="de-DE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namespace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hello</a:t>
            </a:r>
            <a:endParaRPr lang="de-DE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spec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type: </a:t>
            </a:r>
            <a:r>
              <a:rPr lang="de-DE" sz="700" b="1" dirty="0" err="1">
                <a:solidFill>
                  <a:srgbClr val="008000"/>
                </a:solidFill>
                <a:latin typeface="Monaco"/>
                <a:cs typeface="Monaco"/>
              </a:rPr>
              <a:t>ClusterIP</a:t>
            </a:r>
            <a:endParaRPr lang="de-DE" sz="700" b="1" dirty="0">
              <a:solidFill>
                <a:srgbClr val="008000"/>
              </a:solidFill>
              <a:latin typeface="Monaco"/>
              <a:cs typeface="Monaco"/>
            </a:endParaRP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ports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-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name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http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port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5010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targetPort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5000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selector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app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hello</a:t>
            </a:r>
            <a:endParaRPr lang="de-DE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--</a:t>
            </a:r>
            <a:r>
              <a:rPr lang="de-DE" sz="700" dirty="0" smtClean="0">
                <a:solidFill>
                  <a:srgbClr val="000000"/>
                </a:solidFill>
                <a:latin typeface="Monaco"/>
                <a:cs typeface="Monaco"/>
              </a:rPr>
              <a:t>-</a:t>
            </a:r>
            <a:endParaRPr lang="de-DE" sz="700" dirty="0">
              <a:solidFill>
                <a:srgbClr val="000000"/>
              </a:solidFill>
              <a:latin typeface="Monaco"/>
              <a:cs typeface="Monaco"/>
            </a:endParaRPr>
          </a:p>
        </p:txBody>
      </p:sp>
      <p:sp>
        <p:nvSpPr>
          <p:cNvPr id="95" name="Rectángulo 94"/>
          <p:cNvSpPr/>
          <p:nvPr/>
        </p:nvSpPr>
        <p:spPr>
          <a:xfrm>
            <a:off x="5358206" y="1380697"/>
            <a:ext cx="1440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/>
          <a:lstStyle/>
          <a:p>
            <a:r>
              <a:rPr lang="de-DE" sz="700" dirty="0" smtClean="0">
                <a:solidFill>
                  <a:srgbClr val="000000"/>
                </a:solidFill>
                <a:latin typeface="Monaco"/>
                <a:cs typeface="Monaco"/>
              </a:rPr>
              <a:t>-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--</a:t>
            </a:r>
          </a:p>
          <a:p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apiVersion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v1</a:t>
            </a:r>
          </a:p>
          <a:p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kind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b="1" dirty="0">
                <a:solidFill>
                  <a:srgbClr val="FF0000"/>
                </a:solidFill>
                <a:latin typeface="Monaco"/>
                <a:cs typeface="Monaco"/>
              </a:rPr>
              <a:t>Service</a:t>
            </a:r>
          </a:p>
          <a:p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metadata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name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b="1" dirty="0" err="1">
                <a:solidFill>
                  <a:srgbClr val="0000FF"/>
                </a:solidFill>
                <a:latin typeface="Monaco"/>
                <a:cs typeface="Monaco"/>
              </a:rPr>
              <a:t>hello</a:t>
            </a:r>
            <a:r>
              <a:rPr lang="de-DE" sz="700" b="1" dirty="0">
                <a:solidFill>
                  <a:srgbClr val="0000FF"/>
                </a:solidFill>
                <a:latin typeface="Monaco"/>
                <a:cs typeface="Monaco"/>
              </a:rPr>
              <a:t>-svc-</a:t>
            </a:r>
            <a:r>
              <a:rPr lang="de-DE" sz="700" b="1" dirty="0" err="1">
                <a:solidFill>
                  <a:srgbClr val="0000FF"/>
                </a:solidFill>
                <a:latin typeface="Monaco"/>
                <a:cs typeface="Monaco"/>
              </a:rPr>
              <a:t>lb</a:t>
            </a:r>
            <a:endParaRPr lang="de-DE" sz="700" b="1" dirty="0">
              <a:solidFill>
                <a:srgbClr val="0000FF"/>
              </a:solidFill>
              <a:latin typeface="Monaco"/>
              <a:cs typeface="Monaco"/>
            </a:endParaRP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labels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app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hello</a:t>
            </a:r>
            <a:endParaRPr lang="de-DE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namespace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hello</a:t>
            </a:r>
            <a:endParaRPr lang="de-DE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spec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type: </a:t>
            </a:r>
            <a:r>
              <a:rPr lang="de-DE" sz="700" b="1" dirty="0" err="1">
                <a:solidFill>
                  <a:srgbClr val="008000"/>
                </a:solidFill>
                <a:latin typeface="Monaco"/>
                <a:cs typeface="Monaco"/>
              </a:rPr>
              <a:t>LoadBalancer</a:t>
            </a:r>
            <a:endParaRPr lang="de-DE" sz="700" b="1" dirty="0">
              <a:solidFill>
                <a:srgbClr val="008000"/>
              </a:solidFill>
              <a:latin typeface="Monaco"/>
              <a:cs typeface="Monaco"/>
            </a:endParaRP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ports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-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name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http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port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5020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targetPort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5000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selector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app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hello</a:t>
            </a:r>
            <a:endParaRPr lang="de-DE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--</a:t>
            </a:r>
            <a:r>
              <a:rPr lang="de-DE" sz="700" dirty="0" smtClean="0">
                <a:solidFill>
                  <a:srgbClr val="000000"/>
                </a:solidFill>
                <a:latin typeface="Monaco"/>
                <a:cs typeface="Monaco"/>
              </a:rPr>
              <a:t>-</a:t>
            </a:r>
            <a:endParaRPr lang="de-DE" sz="700" dirty="0">
              <a:solidFill>
                <a:srgbClr val="000000"/>
              </a:solidFill>
              <a:latin typeface="Monaco"/>
              <a:cs typeface="Monaco"/>
            </a:endParaRPr>
          </a:p>
        </p:txBody>
      </p:sp>
      <p:sp>
        <p:nvSpPr>
          <p:cNvPr id="96" name="Rectángulo 95"/>
          <p:cNvSpPr/>
          <p:nvPr/>
        </p:nvSpPr>
        <p:spPr>
          <a:xfrm>
            <a:off x="7173093" y="1380697"/>
            <a:ext cx="1440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/>
          <a:lstStyle/>
          <a:p>
            <a:r>
              <a:rPr lang="de-DE" sz="700" dirty="0" smtClean="0">
                <a:solidFill>
                  <a:srgbClr val="000000"/>
                </a:solidFill>
                <a:latin typeface="Monaco"/>
                <a:cs typeface="Monaco"/>
              </a:rPr>
              <a:t>-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--</a:t>
            </a:r>
          </a:p>
          <a:p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apiVersion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v1</a:t>
            </a:r>
          </a:p>
          <a:p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kind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b="1" dirty="0">
                <a:solidFill>
                  <a:srgbClr val="FF0000"/>
                </a:solidFill>
                <a:latin typeface="Monaco"/>
                <a:cs typeface="Monaco"/>
              </a:rPr>
              <a:t>Service</a:t>
            </a:r>
          </a:p>
          <a:p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metadata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name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b="1" dirty="0" err="1">
                <a:solidFill>
                  <a:srgbClr val="0000FF"/>
                </a:solidFill>
                <a:latin typeface="Monaco"/>
                <a:cs typeface="Monaco"/>
              </a:rPr>
              <a:t>hello</a:t>
            </a:r>
            <a:r>
              <a:rPr lang="de-DE" sz="700" b="1" dirty="0">
                <a:solidFill>
                  <a:srgbClr val="0000FF"/>
                </a:solidFill>
                <a:latin typeface="Monaco"/>
                <a:cs typeface="Monaco"/>
              </a:rPr>
              <a:t>-svc-</a:t>
            </a:r>
            <a:r>
              <a:rPr lang="de-DE" sz="700" b="1" dirty="0" err="1">
                <a:solidFill>
                  <a:srgbClr val="0000FF"/>
                </a:solidFill>
                <a:latin typeface="Monaco"/>
                <a:cs typeface="Monaco"/>
              </a:rPr>
              <a:t>np</a:t>
            </a:r>
            <a:endParaRPr lang="de-DE" sz="700" b="1" dirty="0">
              <a:solidFill>
                <a:srgbClr val="0000FF"/>
              </a:solidFill>
              <a:latin typeface="Monaco"/>
              <a:cs typeface="Monaco"/>
            </a:endParaRP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labels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app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hello</a:t>
            </a:r>
            <a:endParaRPr lang="de-DE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namespace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hello</a:t>
            </a:r>
            <a:endParaRPr lang="de-DE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spec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type: </a:t>
            </a:r>
            <a:r>
              <a:rPr lang="de-DE" sz="700" b="1" dirty="0">
                <a:solidFill>
                  <a:srgbClr val="008000"/>
                </a:solidFill>
                <a:latin typeface="Monaco"/>
                <a:cs typeface="Monaco"/>
              </a:rPr>
              <a:t>NodePort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ports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-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name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http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port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5030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targetPort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5000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selector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app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hello</a:t>
            </a:r>
            <a:endParaRPr lang="de-DE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---</a:t>
            </a:r>
          </a:p>
        </p:txBody>
      </p:sp>
    </p:spTree>
    <p:extLst>
      <p:ext uri="{BB962C8B-B14F-4D97-AF65-F5344CB8AC3E}">
        <p14:creationId xmlns:p14="http://schemas.microsoft.com/office/powerpoint/2010/main" val="608434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696480"/>
          </a:xfrm>
        </p:spPr>
        <p:txBody>
          <a:bodyPr/>
          <a:lstStyle/>
          <a:p>
            <a:r>
              <a:rPr lang="es-ES" dirty="0"/>
              <a:t>3</a:t>
            </a:r>
            <a:r>
              <a:rPr lang="es-ES" dirty="0" smtClean="0"/>
              <a:t>. </a:t>
            </a:r>
            <a:r>
              <a:rPr lang="es-ES" dirty="0" err="1" smtClean="0"/>
              <a:t>Lab</a:t>
            </a:r>
            <a:r>
              <a:rPr lang="es-ES" dirty="0"/>
              <a:t> </a:t>
            </a:r>
            <a:r>
              <a:rPr lang="es-ES" dirty="0" smtClean="0"/>
              <a:t>01: </a:t>
            </a:r>
            <a:r>
              <a:rPr lang="en-GB" dirty="0" smtClean="0"/>
              <a:t>Delivering</a:t>
            </a:r>
            <a:r>
              <a:rPr lang="es-ES_tradnl" dirty="0" smtClean="0"/>
              <a:t> Apps (</a:t>
            </a:r>
            <a:r>
              <a:rPr lang="es-ES_tradnl" dirty="0" err="1" smtClean="0"/>
              <a:t>Pods</a:t>
            </a:r>
            <a:r>
              <a:rPr lang="es-ES_tradnl" dirty="0" smtClean="0"/>
              <a:t> &amp; </a:t>
            </a:r>
            <a:r>
              <a:rPr lang="es-ES_tradnl" dirty="0" err="1" smtClean="0"/>
              <a:t>Services</a:t>
            </a:r>
            <a:r>
              <a:rPr lang="es-ES_tradnl" dirty="0" smtClean="0"/>
              <a:t>) (</a:t>
            </a:r>
            <a:r>
              <a:rPr lang="es-ES_tradnl" dirty="0"/>
              <a:t>3</a:t>
            </a:r>
            <a:r>
              <a:rPr lang="es-ES_tradnl" dirty="0" smtClean="0"/>
              <a:t>/</a:t>
            </a:r>
            <a:r>
              <a:rPr lang="es-ES_tradnl" dirty="0"/>
              <a:t>3</a:t>
            </a:r>
            <a:r>
              <a:rPr lang="es-ES_tradnl" dirty="0" smtClean="0"/>
              <a:t>)</a:t>
            </a:r>
            <a:endParaRPr lang="en-GB" dirty="0"/>
          </a:p>
        </p:txBody>
      </p:sp>
      <p:pic>
        <p:nvPicPr>
          <p:cNvPr id="95" name="Imagen 94" descr="service-mesh-workshop-deploy-service.png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49" y="1366364"/>
            <a:ext cx="7845552" cy="3029712"/>
          </a:xfrm>
          <a:prstGeom prst="rect">
            <a:avLst/>
          </a:prstGeom>
        </p:spPr>
      </p:pic>
      <p:cxnSp>
        <p:nvCxnSpPr>
          <p:cNvPr id="96" name="Conector recto 95"/>
          <p:cNvCxnSpPr>
            <a:endCxn id="97" idx="1"/>
          </p:cNvCxnSpPr>
          <p:nvPr/>
        </p:nvCxnSpPr>
        <p:spPr>
          <a:xfrm>
            <a:off x="3817481" y="2108991"/>
            <a:ext cx="1393408" cy="307329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rgbClr val="FF0000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7" name="Rectángulo redondeado 96"/>
          <p:cNvSpPr/>
          <p:nvPr/>
        </p:nvSpPr>
        <p:spPr>
          <a:xfrm>
            <a:off x="5210889" y="5063076"/>
            <a:ext cx="2197291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rgbClr val="FF3300"/>
                </a:solidFill>
              </a:rPr>
              <a:t>Too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difficult</a:t>
            </a:r>
            <a:r>
              <a:rPr lang="es-ES" sz="800" dirty="0" smtClean="0">
                <a:solidFill>
                  <a:srgbClr val="FF3300"/>
                </a:solidFill>
              </a:rPr>
              <a:t> to </a:t>
            </a:r>
            <a:r>
              <a:rPr lang="es-ES" sz="800" dirty="0" err="1" smtClean="0">
                <a:solidFill>
                  <a:srgbClr val="FF3300"/>
                </a:solidFill>
              </a:rPr>
              <a:t>add</a:t>
            </a:r>
            <a:r>
              <a:rPr lang="es-ES" sz="800" dirty="0" smtClean="0">
                <a:solidFill>
                  <a:srgbClr val="FF3300"/>
                </a:solidFill>
              </a:rPr>
              <a:t> more </a:t>
            </a:r>
            <a:r>
              <a:rPr lang="es-ES" sz="800" dirty="0" err="1" smtClean="0">
                <a:solidFill>
                  <a:srgbClr val="FF3300"/>
                </a:solidFill>
              </a:rPr>
              <a:t>routes</a:t>
            </a:r>
            <a:r>
              <a:rPr lang="es-ES" sz="800" dirty="0">
                <a:solidFill>
                  <a:srgbClr val="FF3300"/>
                </a:solidFill>
              </a:rPr>
              <a:t>.</a:t>
            </a:r>
          </a:p>
        </p:txBody>
      </p:sp>
      <p:cxnSp>
        <p:nvCxnSpPr>
          <p:cNvPr id="98" name="Conector recto 97"/>
          <p:cNvCxnSpPr>
            <a:endCxn id="99" idx="1"/>
          </p:cNvCxnSpPr>
          <p:nvPr/>
        </p:nvCxnSpPr>
        <p:spPr>
          <a:xfrm>
            <a:off x="4679249" y="2819547"/>
            <a:ext cx="949993" cy="187559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rgbClr val="FF0000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9" name="Rectángulo redondeado 98"/>
          <p:cNvSpPr/>
          <p:nvPr/>
        </p:nvSpPr>
        <p:spPr>
          <a:xfrm>
            <a:off x="5629242" y="4454189"/>
            <a:ext cx="2020837" cy="481912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rgbClr val="FF3300"/>
                </a:solidFill>
              </a:rPr>
              <a:t>Any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c</a:t>
            </a:r>
            <a:r>
              <a:rPr lang="es-ES" sz="800" dirty="0" err="1" smtClean="0">
                <a:solidFill>
                  <a:srgbClr val="FF3300"/>
                </a:solidFill>
              </a:rPr>
              <a:t>ontainer</a:t>
            </a:r>
            <a:r>
              <a:rPr lang="es-ES" sz="800" dirty="0" smtClean="0">
                <a:solidFill>
                  <a:srgbClr val="FF3300"/>
                </a:solidFill>
              </a:rPr>
              <a:t> can hit to </a:t>
            </a:r>
            <a:r>
              <a:rPr lang="es-ES" sz="800" dirty="0" err="1" smtClean="0">
                <a:solidFill>
                  <a:srgbClr val="FF3300"/>
                </a:solidFill>
              </a:rPr>
              <a:t>other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container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running</a:t>
            </a:r>
            <a:r>
              <a:rPr lang="es-ES" sz="800" dirty="0" smtClean="0">
                <a:solidFill>
                  <a:srgbClr val="FF3300"/>
                </a:solidFill>
              </a:rPr>
              <a:t> in </a:t>
            </a:r>
            <a:r>
              <a:rPr lang="es-ES" sz="800" dirty="0" err="1" smtClean="0">
                <a:solidFill>
                  <a:srgbClr val="FF3300"/>
                </a:solidFill>
              </a:rPr>
              <a:t>different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namespaces</a:t>
            </a:r>
            <a:r>
              <a:rPr lang="es-ES" sz="800" dirty="0" smtClean="0">
                <a:solidFill>
                  <a:srgbClr val="FF3300"/>
                </a:solidFill>
              </a:rPr>
              <a:t>.</a:t>
            </a:r>
          </a:p>
          <a:p>
            <a:r>
              <a:rPr lang="es-ES" sz="800" dirty="0" err="1" smtClean="0">
                <a:solidFill>
                  <a:srgbClr val="FF3300"/>
                </a:solidFill>
              </a:rPr>
              <a:t>Too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difficult</a:t>
            </a:r>
            <a:r>
              <a:rPr lang="es-ES" sz="800" dirty="0" smtClean="0">
                <a:solidFill>
                  <a:srgbClr val="FF3300"/>
                </a:solidFill>
              </a:rPr>
              <a:t> to </a:t>
            </a:r>
            <a:r>
              <a:rPr lang="es-ES" sz="800" dirty="0" err="1" smtClean="0">
                <a:solidFill>
                  <a:srgbClr val="FF3300"/>
                </a:solidFill>
              </a:rPr>
              <a:t>add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security</a:t>
            </a:r>
            <a:r>
              <a:rPr lang="es-ES" sz="800" dirty="0" smtClean="0">
                <a:solidFill>
                  <a:srgbClr val="FF3300"/>
                </a:solidFill>
              </a:rPr>
              <a:t> (MTLS, ACL, ..)</a:t>
            </a:r>
            <a:endParaRPr lang="es-ES" sz="800" dirty="0">
              <a:solidFill>
                <a:srgbClr val="FF3300"/>
              </a:solidFill>
            </a:endParaRPr>
          </a:p>
        </p:txBody>
      </p:sp>
      <p:sp>
        <p:nvSpPr>
          <p:cNvPr id="106" name="Rectángulo 105"/>
          <p:cNvSpPr/>
          <p:nvPr/>
        </p:nvSpPr>
        <p:spPr>
          <a:xfrm>
            <a:off x="761140" y="5045276"/>
            <a:ext cx="29500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b="1" dirty="0" err="1"/>
              <a:t>I’ve</a:t>
            </a:r>
            <a:r>
              <a:rPr lang="es-ES" b="1" dirty="0"/>
              <a:t> </a:t>
            </a:r>
            <a:r>
              <a:rPr lang="es-ES" b="1" dirty="0" err="1" smtClean="0"/>
              <a:t>deployed</a:t>
            </a:r>
            <a:r>
              <a:rPr lang="es-ES" b="1" dirty="0" smtClean="0"/>
              <a:t> </a:t>
            </a:r>
            <a:r>
              <a:rPr lang="es-ES" b="1" dirty="0" err="1" smtClean="0"/>
              <a:t>my</a:t>
            </a:r>
            <a:r>
              <a:rPr lang="es-ES" b="1" dirty="0" smtClean="0"/>
              <a:t> App (</a:t>
            </a:r>
            <a:r>
              <a:rPr lang="es-ES" b="1" dirty="0" err="1" smtClean="0"/>
              <a:t>Pods</a:t>
            </a:r>
            <a:r>
              <a:rPr lang="es-ES" b="1" dirty="0" smtClean="0"/>
              <a:t> &amp; </a:t>
            </a:r>
            <a:r>
              <a:rPr lang="es-ES" b="1" dirty="0" err="1" smtClean="0"/>
              <a:t>Services</a:t>
            </a:r>
            <a:r>
              <a:rPr lang="es-ES" b="1" dirty="0" smtClean="0"/>
              <a:t>) in Kubernetes. </a:t>
            </a:r>
          </a:p>
          <a:p>
            <a:pPr algn="ctr"/>
            <a:r>
              <a:rPr lang="es-ES" b="1" dirty="0" err="1" smtClean="0"/>
              <a:t>Now</a:t>
            </a:r>
            <a:r>
              <a:rPr lang="es-ES" b="1" dirty="0" smtClean="0"/>
              <a:t>, </a:t>
            </a:r>
            <a:r>
              <a:rPr lang="es-ES" b="1" dirty="0" err="1" smtClean="0"/>
              <a:t>Will</a:t>
            </a:r>
            <a:r>
              <a:rPr lang="es-ES" b="1" dirty="0" smtClean="0"/>
              <a:t> </a:t>
            </a:r>
            <a:r>
              <a:rPr lang="es-ES" b="1" dirty="0" err="1" smtClean="0"/>
              <a:t>the</a:t>
            </a:r>
            <a:r>
              <a:rPr lang="es-ES" b="1" dirty="0" smtClean="0"/>
              <a:t> CI/CD </a:t>
            </a:r>
            <a:r>
              <a:rPr lang="es-ES" b="1" dirty="0" err="1" smtClean="0"/>
              <a:t>scale</a:t>
            </a:r>
            <a:r>
              <a:rPr lang="es-ES" b="1" dirty="0" smtClean="0"/>
              <a:t>?, </a:t>
            </a:r>
            <a:r>
              <a:rPr lang="es-ES" b="1" dirty="0" err="1" smtClean="0"/>
              <a:t>Is</a:t>
            </a:r>
            <a:r>
              <a:rPr lang="es-ES" b="1" dirty="0" smtClean="0"/>
              <a:t> </a:t>
            </a:r>
            <a:r>
              <a:rPr lang="es-ES" b="1" dirty="0" err="1" smtClean="0"/>
              <a:t>it</a:t>
            </a:r>
            <a:r>
              <a:rPr lang="es-ES" b="1" dirty="0" smtClean="0"/>
              <a:t> </a:t>
            </a:r>
            <a:r>
              <a:rPr lang="es-ES" b="1" dirty="0" err="1" smtClean="0"/>
              <a:t>secure</a:t>
            </a:r>
            <a:r>
              <a:rPr lang="es-ES" b="1" dirty="0" smtClean="0"/>
              <a:t>?</a:t>
            </a:r>
            <a:endParaRPr lang="es-ES" b="1" dirty="0"/>
          </a:p>
        </p:txBody>
      </p:sp>
      <p:sp>
        <p:nvSpPr>
          <p:cNvPr id="107" name="Rectángulo 106"/>
          <p:cNvSpPr/>
          <p:nvPr/>
        </p:nvSpPr>
        <p:spPr>
          <a:xfrm>
            <a:off x="1945590" y="4522234"/>
            <a:ext cx="3985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3600" b="1" dirty="0"/>
              <a:t>?</a:t>
            </a:r>
          </a:p>
        </p:txBody>
      </p:sp>
      <p:cxnSp>
        <p:nvCxnSpPr>
          <p:cNvPr id="108" name="Conector recto 107"/>
          <p:cNvCxnSpPr>
            <a:endCxn id="109" idx="1"/>
          </p:cNvCxnSpPr>
          <p:nvPr/>
        </p:nvCxnSpPr>
        <p:spPr>
          <a:xfrm>
            <a:off x="2910357" y="2577656"/>
            <a:ext cx="1271185" cy="294600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rgbClr val="FF0000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9" name="Rectángulo redondeado 108"/>
          <p:cNvSpPr/>
          <p:nvPr/>
        </p:nvSpPr>
        <p:spPr>
          <a:xfrm>
            <a:off x="4181542" y="5404454"/>
            <a:ext cx="3105687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rgbClr val="FF3300"/>
                </a:solidFill>
              </a:rPr>
              <a:t>Sometimes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the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Edge</a:t>
            </a:r>
            <a:r>
              <a:rPr lang="es-ES" sz="800" dirty="0" smtClean="0">
                <a:solidFill>
                  <a:srgbClr val="FF3300"/>
                </a:solidFill>
              </a:rPr>
              <a:t> Proxy </a:t>
            </a:r>
            <a:r>
              <a:rPr lang="es-ES" sz="800" dirty="0" err="1" smtClean="0">
                <a:solidFill>
                  <a:srgbClr val="FF3300"/>
                </a:solidFill>
              </a:rPr>
              <a:t>should</a:t>
            </a:r>
            <a:r>
              <a:rPr lang="es-ES" sz="800" dirty="0" smtClean="0">
                <a:solidFill>
                  <a:srgbClr val="FF3300"/>
                </a:solidFill>
              </a:rPr>
              <a:t> be </a:t>
            </a:r>
            <a:r>
              <a:rPr lang="es-ES" sz="800" dirty="0" err="1" smtClean="0">
                <a:solidFill>
                  <a:srgbClr val="FF3300"/>
                </a:solidFill>
              </a:rPr>
              <a:t>managed</a:t>
            </a:r>
            <a:r>
              <a:rPr lang="es-ES" sz="800" dirty="0" smtClean="0">
                <a:solidFill>
                  <a:srgbClr val="FF3300"/>
                </a:solidFill>
              </a:rPr>
              <a:t> / </a:t>
            </a:r>
            <a:r>
              <a:rPr lang="es-ES" sz="800" dirty="0" err="1" smtClean="0">
                <a:solidFill>
                  <a:srgbClr val="FF3300"/>
                </a:solidFill>
              </a:rPr>
              <a:t>reconfigured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everytime</a:t>
            </a:r>
            <a:r>
              <a:rPr lang="es-ES" sz="800" dirty="0" smtClean="0">
                <a:solidFill>
                  <a:srgbClr val="FF3300"/>
                </a:solidFill>
              </a:rPr>
              <a:t> a new </a:t>
            </a:r>
            <a:r>
              <a:rPr lang="es-ES" sz="800" dirty="0" err="1" smtClean="0">
                <a:solidFill>
                  <a:srgbClr val="FF3300"/>
                </a:solidFill>
              </a:rPr>
              <a:t>Route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is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added</a:t>
            </a:r>
            <a:r>
              <a:rPr lang="es-ES" sz="800" dirty="0" smtClean="0">
                <a:solidFill>
                  <a:srgbClr val="FF3300"/>
                </a:solidFill>
              </a:rPr>
              <a:t>/</a:t>
            </a:r>
            <a:r>
              <a:rPr lang="es-ES" sz="800" dirty="0" err="1" smtClean="0">
                <a:solidFill>
                  <a:srgbClr val="FF3300"/>
                </a:solidFill>
              </a:rPr>
              <a:t>changed</a:t>
            </a:r>
            <a:r>
              <a:rPr lang="es-ES" sz="800" dirty="0" smtClean="0">
                <a:solidFill>
                  <a:srgbClr val="FF3300"/>
                </a:solidFill>
              </a:rPr>
              <a:t>.</a:t>
            </a:r>
            <a:endParaRPr lang="es-ES" sz="800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345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Elipse 83"/>
          <p:cNvSpPr>
            <a:spLocks noChangeAspect="1"/>
          </p:cNvSpPr>
          <p:nvPr/>
        </p:nvSpPr>
        <p:spPr>
          <a:xfrm>
            <a:off x="2461897" y="224051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48" name="Elipse 147"/>
          <p:cNvSpPr>
            <a:spLocks noChangeAspect="1"/>
          </p:cNvSpPr>
          <p:nvPr/>
        </p:nvSpPr>
        <p:spPr>
          <a:xfrm>
            <a:off x="3570232" y="1818508"/>
            <a:ext cx="149550" cy="14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58" name="Elipse 157"/>
          <p:cNvSpPr>
            <a:spLocks noChangeAspect="1"/>
          </p:cNvSpPr>
          <p:nvPr/>
        </p:nvSpPr>
        <p:spPr>
          <a:xfrm>
            <a:off x="3571200" y="2210078"/>
            <a:ext cx="149550" cy="14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6" name="Elipse 15"/>
          <p:cNvSpPr>
            <a:spLocks noChangeAspect="1"/>
          </p:cNvSpPr>
          <p:nvPr/>
        </p:nvSpPr>
        <p:spPr>
          <a:xfrm>
            <a:off x="6216979" y="2478541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2" name="Elipse 21"/>
          <p:cNvSpPr>
            <a:spLocks noChangeAspect="1"/>
          </p:cNvSpPr>
          <p:nvPr/>
        </p:nvSpPr>
        <p:spPr>
          <a:xfrm>
            <a:off x="6216979" y="2573064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41" name="Elipse 40"/>
          <p:cNvSpPr>
            <a:spLocks noChangeAspect="1"/>
          </p:cNvSpPr>
          <p:nvPr/>
        </p:nvSpPr>
        <p:spPr>
          <a:xfrm>
            <a:off x="6248876" y="3505252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388925" y="1379908"/>
            <a:ext cx="4785677" cy="293996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err="1" smtClean="0">
                <a:solidFill>
                  <a:schemeClr val="tx1"/>
                </a:solidFill>
              </a:rPr>
              <a:t>Hosting</a:t>
            </a:r>
            <a:r>
              <a:rPr lang="es-ES" sz="800" dirty="0" smtClean="0">
                <a:solidFill>
                  <a:schemeClr val="tx1"/>
                </a:solidFill>
              </a:rPr>
              <a:t> (Amazon EC2, Google Kubernetes, </a:t>
            </a:r>
            <a:r>
              <a:rPr lang="es-ES" sz="800" dirty="0" err="1" smtClean="0">
                <a:solidFill>
                  <a:schemeClr val="tx1"/>
                </a:solidFill>
              </a:rPr>
              <a:t>Minikube</a:t>
            </a:r>
            <a:r>
              <a:rPr lang="es-ES" sz="800" dirty="0" smtClean="0">
                <a:solidFill>
                  <a:schemeClr val="tx1"/>
                </a:solidFill>
              </a:rPr>
              <a:t>, etc.)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2816207" y="1614864"/>
            <a:ext cx="4251284" cy="259984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</a:t>
            </a:r>
          </a:p>
          <a:p>
            <a:pPr algn="r"/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53" name="Elipse 52"/>
          <p:cNvSpPr>
            <a:spLocks noChangeAspect="1"/>
          </p:cNvSpPr>
          <p:nvPr/>
        </p:nvSpPr>
        <p:spPr>
          <a:xfrm>
            <a:off x="4811252" y="3075314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79" name="Elipse 78"/>
          <p:cNvSpPr>
            <a:spLocks noChangeAspect="1"/>
          </p:cNvSpPr>
          <p:nvPr/>
        </p:nvSpPr>
        <p:spPr>
          <a:xfrm>
            <a:off x="4815432" y="2535208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82" name="Elipse 81"/>
          <p:cNvSpPr>
            <a:spLocks noChangeAspect="1"/>
          </p:cNvSpPr>
          <p:nvPr/>
        </p:nvSpPr>
        <p:spPr>
          <a:xfrm>
            <a:off x="4811252" y="1989199"/>
            <a:ext cx="209094" cy="201335"/>
          </a:xfrm>
          <a:prstGeom prst="ellipse">
            <a:avLst/>
          </a:prstGeom>
          <a:solidFill>
            <a:schemeClr val="bg1">
              <a:lumMod val="50000"/>
            </a:schemeClr>
          </a:solidFill>
          <a:ln w="3175" cap="rnd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9" name="Elipse 18"/>
          <p:cNvSpPr>
            <a:spLocks noChangeAspect="1"/>
          </p:cNvSpPr>
          <p:nvPr/>
        </p:nvSpPr>
        <p:spPr>
          <a:xfrm>
            <a:off x="5293959" y="1994601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3" name="Elipse 22"/>
          <p:cNvSpPr>
            <a:spLocks noChangeAspect="1"/>
          </p:cNvSpPr>
          <p:nvPr/>
        </p:nvSpPr>
        <p:spPr>
          <a:xfrm>
            <a:off x="5293959" y="2570776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40" name="Elipse 239"/>
          <p:cNvSpPr>
            <a:spLocks noChangeAspect="1"/>
          </p:cNvSpPr>
          <p:nvPr/>
        </p:nvSpPr>
        <p:spPr>
          <a:xfrm>
            <a:off x="5293959" y="2634794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696480"/>
          </a:xfrm>
        </p:spPr>
        <p:txBody>
          <a:bodyPr>
            <a:normAutofit fontScale="90000"/>
          </a:bodyPr>
          <a:lstStyle/>
          <a:p>
            <a:r>
              <a:rPr lang="es-ES" dirty="0"/>
              <a:t>3. </a:t>
            </a:r>
            <a:r>
              <a:rPr lang="es-ES" dirty="0" err="1"/>
              <a:t>Lab</a:t>
            </a:r>
            <a:r>
              <a:rPr lang="es-ES" dirty="0"/>
              <a:t> 02: </a:t>
            </a:r>
            <a:r>
              <a:rPr lang="en-GB" dirty="0" smtClean="0"/>
              <a:t>Traffic Management </a:t>
            </a:r>
            <a:r>
              <a:rPr lang="mr-IN" dirty="0" smtClean="0"/>
              <a:t>–</a:t>
            </a:r>
            <a:r>
              <a:rPr lang="en-GB" dirty="0" smtClean="0"/>
              <a:t> Ingress &amp; Registry </a:t>
            </a:r>
            <a:r>
              <a:rPr lang="en-GB" dirty="0" smtClean="0"/>
              <a:t>(1</a:t>
            </a:r>
            <a:r>
              <a:rPr lang="en-GB" dirty="0" smtClean="0"/>
              <a:t>/4)</a:t>
            </a:r>
            <a:endParaRPr lang="en-GB" dirty="0"/>
          </a:p>
        </p:txBody>
      </p:sp>
      <p:sp>
        <p:nvSpPr>
          <p:cNvPr id="7" name="Rectángulo 6"/>
          <p:cNvSpPr/>
          <p:nvPr/>
        </p:nvSpPr>
        <p:spPr>
          <a:xfrm>
            <a:off x="4815432" y="2534963"/>
            <a:ext cx="683996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NodePort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4815432" y="1986098"/>
            <a:ext cx="683996" cy="340731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rnd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bg1">
                    <a:lumMod val="50000"/>
                  </a:schemeClr>
                </a:solidFill>
              </a:rPr>
              <a:t>LoadBalancer</a:t>
            </a:r>
            <a:endParaRPr lang="es-E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4815432" y="3073968"/>
            <a:ext cx="683996" cy="340731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rnd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>
                <a:solidFill>
                  <a:schemeClr val="bg1">
                    <a:lumMod val="50000"/>
                  </a:schemeClr>
                </a:solidFill>
              </a:rPr>
              <a:t>ClusterIP</a:t>
            </a:r>
          </a:p>
        </p:txBody>
      </p:sp>
      <p:cxnSp>
        <p:nvCxnSpPr>
          <p:cNvPr id="44" name="Conector recto 43"/>
          <p:cNvCxnSpPr>
            <a:stCxn id="244" idx="2"/>
            <a:endCxn id="247" idx="2"/>
          </p:cNvCxnSpPr>
          <p:nvPr/>
        </p:nvCxnSpPr>
        <p:spPr>
          <a:xfrm>
            <a:off x="5845766" y="2822598"/>
            <a:ext cx="2000" cy="69021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" name="Conector recto 12"/>
          <p:cNvCxnSpPr>
            <a:stCxn id="19" idx="6"/>
            <a:endCxn id="113" idx="0"/>
          </p:cNvCxnSpPr>
          <p:nvPr/>
        </p:nvCxnSpPr>
        <p:spPr>
          <a:xfrm flipV="1">
            <a:off x="5503053" y="2093700"/>
            <a:ext cx="253740" cy="156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5" name="Arco 84"/>
          <p:cNvSpPr>
            <a:spLocks noChangeAspect="1"/>
          </p:cNvSpPr>
          <p:nvPr/>
        </p:nvSpPr>
        <p:spPr>
          <a:xfrm rot="16200000">
            <a:off x="2912452" y="208865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6" name="Conector recto 85"/>
          <p:cNvCxnSpPr>
            <a:stCxn id="87" idx="0"/>
            <a:endCxn id="85" idx="0"/>
          </p:cNvCxnSpPr>
          <p:nvPr/>
        </p:nvCxnSpPr>
        <p:spPr>
          <a:xfrm flipV="1">
            <a:off x="2912747" y="2177167"/>
            <a:ext cx="164" cy="7570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7" name="Arco 86"/>
          <p:cNvSpPr>
            <a:spLocks noChangeAspect="1"/>
          </p:cNvSpPr>
          <p:nvPr/>
        </p:nvSpPr>
        <p:spPr>
          <a:xfrm rot="5400000">
            <a:off x="2735259" y="2164355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8" name="Conector recto 87"/>
          <p:cNvCxnSpPr>
            <a:stCxn id="84" idx="6"/>
            <a:endCxn id="87" idx="2"/>
          </p:cNvCxnSpPr>
          <p:nvPr/>
        </p:nvCxnSpPr>
        <p:spPr>
          <a:xfrm>
            <a:off x="2670991" y="2341187"/>
            <a:ext cx="153241" cy="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2" name="Arco 111"/>
          <p:cNvSpPr>
            <a:spLocks noChangeAspect="1"/>
          </p:cNvSpPr>
          <p:nvPr/>
        </p:nvSpPr>
        <p:spPr>
          <a:xfrm rot="10800000">
            <a:off x="5845766" y="2400661"/>
            <a:ext cx="177946" cy="177029"/>
          </a:xfrm>
          <a:prstGeom prst="arc">
            <a:avLst/>
          </a:prstGeom>
          <a:noFill/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3" name="Arco 112"/>
          <p:cNvSpPr>
            <a:spLocks noChangeAspect="1"/>
          </p:cNvSpPr>
          <p:nvPr/>
        </p:nvSpPr>
        <p:spPr>
          <a:xfrm>
            <a:off x="5667820" y="2093700"/>
            <a:ext cx="177946" cy="177029"/>
          </a:xfrm>
          <a:prstGeom prst="arc">
            <a:avLst/>
          </a:prstGeom>
          <a:noFill/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5" name="Conector recto 114"/>
          <p:cNvCxnSpPr>
            <a:stCxn id="113" idx="2"/>
            <a:endCxn id="112" idx="2"/>
          </p:cNvCxnSpPr>
          <p:nvPr/>
        </p:nvCxnSpPr>
        <p:spPr>
          <a:xfrm>
            <a:off x="5845766" y="2182215"/>
            <a:ext cx="0" cy="30696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9" name="Conector recto 138"/>
          <p:cNvCxnSpPr>
            <a:endCxn id="84" idx="2"/>
          </p:cNvCxnSpPr>
          <p:nvPr/>
        </p:nvCxnSpPr>
        <p:spPr>
          <a:xfrm>
            <a:off x="998148" y="2341187"/>
            <a:ext cx="1463749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7" name="Rectángulo 186"/>
          <p:cNvSpPr/>
          <p:nvPr/>
        </p:nvSpPr>
        <p:spPr>
          <a:xfrm>
            <a:off x="2015750" y="1819409"/>
            <a:ext cx="748923" cy="273272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Edge</a:t>
            </a:r>
            <a:r>
              <a:rPr lang="es-ES" sz="800" dirty="0" smtClean="0">
                <a:solidFill>
                  <a:schemeClr val="tx1"/>
                </a:solidFill>
              </a:rPr>
              <a:t> Proxy</a:t>
            </a:r>
          </a:p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(Load </a:t>
            </a:r>
            <a:r>
              <a:rPr lang="en-GB" sz="800" dirty="0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9" name="Y 108"/>
          <p:cNvSpPr>
            <a:spLocks noChangeAspect="1"/>
          </p:cNvSpPr>
          <p:nvPr/>
        </p:nvSpPr>
        <p:spPr>
          <a:xfrm>
            <a:off x="2102856" y="2107404"/>
            <a:ext cx="577952" cy="576000"/>
          </a:xfrm>
          <a:prstGeom prst="flowChartSummingJunction">
            <a:avLst/>
          </a:prstGeom>
          <a:solidFill>
            <a:srgbClr val="00008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30" name="CuadroTexto 129"/>
          <p:cNvSpPr txBox="1"/>
          <p:nvPr/>
        </p:nvSpPr>
        <p:spPr>
          <a:xfrm>
            <a:off x="4622248" y="3048808"/>
            <a:ext cx="15892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>
                <a:solidFill>
                  <a:schemeClr val="bg1">
                    <a:lumMod val="50000"/>
                  </a:schemeClr>
                </a:solidFill>
              </a:rPr>
              <a:t>Port</a:t>
            </a:r>
            <a:r>
              <a:rPr lang="en-GB" sz="600" baseline="-250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es-ES" sz="6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1" name="CuadroTexto 130"/>
          <p:cNvSpPr txBox="1"/>
          <p:nvPr/>
        </p:nvSpPr>
        <p:spPr>
          <a:xfrm>
            <a:off x="4449380" y="2677427"/>
            <a:ext cx="31863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nodePort</a:t>
            </a:r>
            <a:r>
              <a:rPr lang="es-ES" sz="600" baseline="-25000" dirty="0" smtClean="0"/>
              <a:t>2</a:t>
            </a:r>
            <a:endParaRPr lang="es-ES" sz="600" baseline="-25000" dirty="0"/>
          </a:p>
        </p:txBody>
      </p:sp>
      <p:sp>
        <p:nvSpPr>
          <p:cNvPr id="144" name="CuadroTexto 143"/>
          <p:cNvSpPr txBox="1"/>
          <p:nvPr/>
        </p:nvSpPr>
        <p:spPr>
          <a:xfrm>
            <a:off x="4626502" y="2512036"/>
            <a:ext cx="15892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/>
              <a:t>Port</a:t>
            </a:r>
            <a:r>
              <a:rPr lang="es-ES_tradnl" sz="600" baseline="-25000" dirty="0" smtClean="0"/>
              <a:t>2</a:t>
            </a:r>
            <a:endParaRPr lang="es-ES" sz="600" baseline="-25000" dirty="0"/>
          </a:p>
        </p:txBody>
      </p:sp>
      <p:sp>
        <p:nvSpPr>
          <p:cNvPr id="215" name="Rectángulo 214"/>
          <p:cNvSpPr/>
          <p:nvPr/>
        </p:nvSpPr>
        <p:spPr>
          <a:xfrm>
            <a:off x="4872898" y="2717628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(hello-svc-np)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41" name="Conector recto 240"/>
          <p:cNvCxnSpPr>
            <a:stCxn id="240" idx="6"/>
            <a:endCxn id="244" idx="0"/>
          </p:cNvCxnSpPr>
          <p:nvPr/>
        </p:nvCxnSpPr>
        <p:spPr>
          <a:xfrm flipV="1">
            <a:off x="5503053" y="2734083"/>
            <a:ext cx="253740" cy="137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44" name="Arco 243"/>
          <p:cNvSpPr>
            <a:spLocks noChangeAspect="1"/>
          </p:cNvSpPr>
          <p:nvPr/>
        </p:nvSpPr>
        <p:spPr>
          <a:xfrm>
            <a:off x="5667820" y="273408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7" name="Arco 246"/>
          <p:cNvSpPr>
            <a:spLocks noChangeAspect="1"/>
          </p:cNvSpPr>
          <p:nvPr/>
        </p:nvSpPr>
        <p:spPr>
          <a:xfrm rot="10800000">
            <a:off x="5847766" y="3424296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0" name="Elipse 249"/>
          <p:cNvSpPr>
            <a:spLocks noChangeAspect="1"/>
          </p:cNvSpPr>
          <p:nvPr/>
        </p:nvSpPr>
        <p:spPr>
          <a:xfrm>
            <a:off x="4781915" y="2748748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Elipse 250"/>
          <p:cNvSpPr>
            <a:spLocks noChangeAspect="1"/>
          </p:cNvSpPr>
          <p:nvPr/>
        </p:nvSpPr>
        <p:spPr>
          <a:xfrm>
            <a:off x="4780014" y="3139434"/>
            <a:ext cx="72653" cy="7309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2" name="Elipse 251"/>
          <p:cNvSpPr>
            <a:spLocks noChangeAspect="1"/>
          </p:cNvSpPr>
          <p:nvPr/>
        </p:nvSpPr>
        <p:spPr>
          <a:xfrm>
            <a:off x="4780467" y="2596146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CuadroTexto 252"/>
          <p:cNvSpPr txBox="1"/>
          <p:nvPr/>
        </p:nvSpPr>
        <p:spPr>
          <a:xfrm>
            <a:off x="4475300" y="2193100"/>
            <a:ext cx="3186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>
                <a:solidFill>
                  <a:schemeClr val="bg1">
                    <a:lumMod val="50000"/>
                  </a:schemeClr>
                </a:solidFill>
              </a:rPr>
              <a:t>nodePort</a:t>
            </a:r>
            <a:r>
              <a:rPr lang="es-ES" sz="600" baseline="-250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54" name="Elipse 253"/>
          <p:cNvSpPr>
            <a:spLocks noChangeAspect="1"/>
          </p:cNvSpPr>
          <p:nvPr/>
        </p:nvSpPr>
        <p:spPr>
          <a:xfrm>
            <a:off x="4781915" y="2202213"/>
            <a:ext cx="72653" cy="7309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Elipse 254"/>
          <p:cNvSpPr>
            <a:spLocks noChangeAspect="1"/>
          </p:cNvSpPr>
          <p:nvPr/>
        </p:nvSpPr>
        <p:spPr>
          <a:xfrm>
            <a:off x="4781915" y="2051645"/>
            <a:ext cx="72653" cy="7309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CuadroTexto 255"/>
          <p:cNvSpPr txBox="1"/>
          <p:nvPr/>
        </p:nvSpPr>
        <p:spPr>
          <a:xfrm>
            <a:off x="4624421" y="1970923"/>
            <a:ext cx="158923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>
                <a:solidFill>
                  <a:schemeClr val="bg1">
                    <a:lumMod val="50000"/>
                  </a:schemeClr>
                </a:solidFill>
              </a:rPr>
              <a:t>Port</a:t>
            </a:r>
            <a:r>
              <a:rPr lang="es-ES_tradnl" sz="600" baseline="-250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es-ES" sz="6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63" name="Imagen 26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04" y="1864902"/>
            <a:ext cx="360000" cy="360000"/>
          </a:xfrm>
          <a:prstGeom prst="rect">
            <a:avLst/>
          </a:prstGeom>
        </p:spPr>
      </p:pic>
      <p:sp>
        <p:nvSpPr>
          <p:cNvPr id="264" name="Rectángulo redondeado 263"/>
          <p:cNvSpPr/>
          <p:nvPr/>
        </p:nvSpPr>
        <p:spPr>
          <a:xfrm>
            <a:off x="7640921" y="2358674"/>
            <a:ext cx="465053" cy="517020"/>
          </a:xfrm>
          <a:prstGeom prst="roundRect">
            <a:avLst>
              <a:gd name="adj" fmla="val 8040"/>
            </a:avLst>
          </a:prstGeom>
          <a:solidFill>
            <a:srgbClr val="000080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</a:rPr>
              <a:t>Docker Registry</a:t>
            </a:r>
            <a:endParaRPr lang="es-ES" sz="800" dirty="0">
              <a:solidFill>
                <a:schemeClr val="bg1"/>
              </a:solidFill>
            </a:endParaRPr>
          </a:p>
        </p:txBody>
      </p:sp>
      <p:cxnSp>
        <p:nvCxnSpPr>
          <p:cNvPr id="265" name="Conector recto 264"/>
          <p:cNvCxnSpPr>
            <a:endCxn id="264" idx="1"/>
          </p:cNvCxnSpPr>
          <p:nvPr/>
        </p:nvCxnSpPr>
        <p:spPr>
          <a:xfrm>
            <a:off x="6909960" y="2163896"/>
            <a:ext cx="730961" cy="45328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68" name="Rectángulo redondeado 67"/>
          <p:cNvSpPr/>
          <p:nvPr/>
        </p:nvSpPr>
        <p:spPr>
          <a:xfrm>
            <a:off x="6134093" y="2130944"/>
            <a:ext cx="647999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69" name="Rectángulo redondeado 68"/>
          <p:cNvSpPr/>
          <p:nvPr/>
        </p:nvSpPr>
        <p:spPr>
          <a:xfrm>
            <a:off x="6218492" y="2373037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74" name="Rectángulo redondeado 73"/>
          <p:cNvSpPr/>
          <p:nvPr/>
        </p:nvSpPr>
        <p:spPr>
          <a:xfrm>
            <a:off x="6165990" y="3117214"/>
            <a:ext cx="647999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75" name="Rectángulo redondeado 74"/>
          <p:cNvSpPr/>
          <p:nvPr/>
        </p:nvSpPr>
        <p:spPr>
          <a:xfrm>
            <a:off x="6250389" y="3363326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13" name="Rectángulo 212"/>
          <p:cNvSpPr/>
          <p:nvPr/>
        </p:nvSpPr>
        <p:spPr>
          <a:xfrm>
            <a:off x="6253704" y="2665051"/>
            <a:ext cx="397079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_tradnl" sz="800" dirty="0" smtClean="0">
                <a:solidFill>
                  <a:schemeClr val="tx1"/>
                </a:solidFill>
              </a:rPr>
              <a:t>(hello-v1)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14" name="Rectángulo 213"/>
          <p:cNvSpPr/>
          <p:nvPr/>
        </p:nvSpPr>
        <p:spPr>
          <a:xfrm>
            <a:off x="6287927" y="3691074"/>
            <a:ext cx="397079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_tradnl" sz="800" dirty="0" smtClean="0">
                <a:solidFill>
                  <a:schemeClr val="tx1"/>
                </a:solidFill>
              </a:rPr>
              <a:t>(hello-v2)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118" name="Conector recto 117"/>
          <p:cNvCxnSpPr>
            <a:stCxn id="112" idx="0"/>
            <a:endCxn id="16" idx="2"/>
          </p:cNvCxnSpPr>
          <p:nvPr/>
        </p:nvCxnSpPr>
        <p:spPr>
          <a:xfrm>
            <a:off x="5934739" y="2577690"/>
            <a:ext cx="282240" cy="151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bg1">
                <a:lumMod val="50000"/>
              </a:schemeClr>
            </a:solidFill>
            <a:prstDash val="solid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0" name="Conector recto 39"/>
          <p:cNvCxnSpPr>
            <a:stCxn id="247" idx="0"/>
            <a:endCxn id="41" idx="2"/>
          </p:cNvCxnSpPr>
          <p:nvPr/>
        </p:nvCxnSpPr>
        <p:spPr>
          <a:xfrm>
            <a:off x="5936739" y="3601325"/>
            <a:ext cx="312137" cy="459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66" name="CuadroTexto 65"/>
          <p:cNvSpPr txBox="1"/>
          <p:nvPr/>
        </p:nvSpPr>
        <p:spPr>
          <a:xfrm>
            <a:off x="6034966" y="2717705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5000</a:t>
            </a:r>
            <a:endParaRPr lang="es-ES" sz="600" dirty="0"/>
          </a:p>
        </p:txBody>
      </p:sp>
      <p:sp>
        <p:nvSpPr>
          <p:cNvPr id="76" name="CuadroTexto 75"/>
          <p:cNvSpPr txBox="1"/>
          <p:nvPr/>
        </p:nvSpPr>
        <p:spPr>
          <a:xfrm>
            <a:off x="6066863" y="3660297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5000</a:t>
            </a:r>
            <a:endParaRPr lang="es-ES" sz="600" dirty="0"/>
          </a:p>
        </p:txBody>
      </p:sp>
      <p:cxnSp>
        <p:nvCxnSpPr>
          <p:cNvPr id="37" name="Conector recto 36"/>
          <p:cNvCxnSpPr>
            <a:stCxn id="23" idx="6"/>
            <a:endCxn id="22" idx="2"/>
          </p:cNvCxnSpPr>
          <p:nvPr/>
        </p:nvCxnSpPr>
        <p:spPr>
          <a:xfrm>
            <a:off x="5503053" y="2671444"/>
            <a:ext cx="713926" cy="228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0" name="Rectángulo redondeado 119"/>
          <p:cNvSpPr/>
          <p:nvPr/>
        </p:nvSpPr>
        <p:spPr>
          <a:xfrm rot="5400000">
            <a:off x="3943142" y="2023988"/>
            <a:ext cx="106600" cy="126683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....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1" name="Rectángulo redondeado 120"/>
          <p:cNvSpPr/>
          <p:nvPr/>
        </p:nvSpPr>
        <p:spPr>
          <a:xfrm>
            <a:off x="3239920" y="2816709"/>
            <a:ext cx="612000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Deployment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2" name="Elipse 121"/>
          <p:cNvSpPr>
            <a:spLocks noChangeAspect="1"/>
          </p:cNvSpPr>
          <p:nvPr/>
        </p:nvSpPr>
        <p:spPr>
          <a:xfrm>
            <a:off x="3389159" y="2662705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1</a:t>
            </a:r>
            <a:endParaRPr lang="en-US" sz="1000" b="1" dirty="0"/>
          </a:p>
        </p:txBody>
      </p:sp>
      <p:cxnSp>
        <p:nvCxnSpPr>
          <p:cNvPr id="125" name="Conector recto 124"/>
          <p:cNvCxnSpPr>
            <a:stCxn id="95" idx="2"/>
            <a:endCxn id="122" idx="0"/>
          </p:cNvCxnSpPr>
          <p:nvPr/>
        </p:nvCxnSpPr>
        <p:spPr>
          <a:xfrm flipH="1">
            <a:off x="3497158" y="2413954"/>
            <a:ext cx="8697" cy="24875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7" name="Rectángulo redondeado 126"/>
          <p:cNvSpPr/>
          <p:nvPr/>
        </p:nvSpPr>
        <p:spPr>
          <a:xfrm>
            <a:off x="2987824" y="3087038"/>
            <a:ext cx="394898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Service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8" name="Elipse 127"/>
          <p:cNvSpPr>
            <a:spLocks noChangeAspect="1"/>
          </p:cNvSpPr>
          <p:nvPr/>
        </p:nvSpPr>
        <p:spPr>
          <a:xfrm>
            <a:off x="3043879" y="2924944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cxnSp>
        <p:nvCxnSpPr>
          <p:cNvPr id="129" name="Conector recto 128"/>
          <p:cNvCxnSpPr>
            <a:stCxn id="98" idx="1"/>
            <a:endCxn id="128" idx="0"/>
          </p:cNvCxnSpPr>
          <p:nvPr/>
        </p:nvCxnSpPr>
        <p:spPr>
          <a:xfrm>
            <a:off x="3134543" y="2414232"/>
            <a:ext cx="17335" cy="51071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2" name="Rectángulo redondeado 131"/>
          <p:cNvSpPr/>
          <p:nvPr/>
        </p:nvSpPr>
        <p:spPr>
          <a:xfrm>
            <a:off x="3823342" y="3078948"/>
            <a:ext cx="403405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33" name="Elipse 132"/>
          <p:cNvSpPr>
            <a:spLocks noChangeAspect="1"/>
          </p:cNvSpPr>
          <p:nvPr/>
        </p:nvSpPr>
        <p:spPr>
          <a:xfrm>
            <a:off x="3912612" y="2924944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cxnSp>
        <p:nvCxnSpPr>
          <p:cNvPr id="134" name="Conector recto 133"/>
          <p:cNvCxnSpPr>
            <a:stCxn id="169" idx="2"/>
            <a:endCxn id="133" idx="0"/>
          </p:cNvCxnSpPr>
          <p:nvPr/>
        </p:nvCxnSpPr>
        <p:spPr>
          <a:xfrm flipH="1">
            <a:off x="4020611" y="2595744"/>
            <a:ext cx="38167" cy="32920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5" name="Rectángulo 134"/>
          <p:cNvSpPr/>
          <p:nvPr/>
        </p:nvSpPr>
        <p:spPr>
          <a:xfrm>
            <a:off x="4871643" y="2175370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(hello-svc-</a:t>
            </a:r>
            <a:r>
              <a:rPr lang="en-US" sz="800" dirty="0" err="1" smtClean="0">
                <a:solidFill>
                  <a:schemeClr val="bg1">
                    <a:lumMod val="50000"/>
                  </a:schemeClr>
                </a:solidFill>
              </a:rPr>
              <a:t>lb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6" name="Rectángulo 135"/>
          <p:cNvSpPr/>
          <p:nvPr/>
        </p:nvSpPr>
        <p:spPr>
          <a:xfrm>
            <a:off x="4860032" y="3253794"/>
            <a:ext cx="613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hello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-svc-</a:t>
            </a:r>
            <a:r>
              <a:rPr lang="en-US" sz="800" dirty="0" err="1" smtClean="0">
                <a:solidFill>
                  <a:schemeClr val="bg1">
                    <a:lumMod val="50000"/>
                  </a:schemeClr>
                </a:solidFill>
              </a:rPr>
              <a:t>cip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37" name="Conector recto 136"/>
          <p:cNvCxnSpPr>
            <a:stCxn id="85" idx="2"/>
            <a:endCxn id="95" idx="1"/>
          </p:cNvCxnSpPr>
          <p:nvPr/>
        </p:nvCxnSpPr>
        <p:spPr>
          <a:xfrm>
            <a:off x="3001426" y="2088194"/>
            <a:ext cx="287099" cy="176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8" name="Rectángulo 97"/>
          <p:cNvSpPr/>
          <p:nvPr/>
        </p:nvSpPr>
        <p:spPr>
          <a:xfrm rot="16200000">
            <a:off x="2810544" y="1982235"/>
            <a:ext cx="647996" cy="215997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LoadBalancer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5" name="Rectángulo 94"/>
          <p:cNvSpPr/>
          <p:nvPr/>
        </p:nvSpPr>
        <p:spPr>
          <a:xfrm>
            <a:off x="3288525" y="1765954"/>
            <a:ext cx="434660" cy="648000"/>
          </a:xfrm>
          <a:prstGeom prst="rect">
            <a:avLst/>
          </a:prstGeom>
          <a:solidFill>
            <a:srgbClr val="339900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t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n-GB" sz="800" dirty="0" smtClean="0">
                <a:solidFill>
                  <a:schemeClr val="tx1"/>
                </a:solidFill>
              </a:rPr>
              <a:t>Controller</a:t>
            </a:r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2" name="Conector recto 141"/>
          <p:cNvCxnSpPr>
            <a:stCxn id="145" idx="2"/>
            <a:endCxn id="146" idx="2"/>
          </p:cNvCxnSpPr>
          <p:nvPr/>
        </p:nvCxnSpPr>
        <p:spPr>
          <a:xfrm flipH="1">
            <a:off x="4463049" y="1981232"/>
            <a:ext cx="773" cy="56039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3" name="Conector recto 142"/>
          <p:cNvCxnSpPr>
            <a:stCxn id="148" idx="6"/>
            <a:endCxn id="145" idx="0"/>
          </p:cNvCxnSpPr>
          <p:nvPr/>
        </p:nvCxnSpPr>
        <p:spPr>
          <a:xfrm>
            <a:off x="3719782" y="1890508"/>
            <a:ext cx="655067" cy="220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5" name="Arco 144"/>
          <p:cNvSpPr>
            <a:spLocks noChangeAspect="1"/>
          </p:cNvSpPr>
          <p:nvPr/>
        </p:nvSpPr>
        <p:spPr>
          <a:xfrm>
            <a:off x="4285876" y="1892717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6" name="Arco 145"/>
          <p:cNvSpPr>
            <a:spLocks noChangeAspect="1"/>
          </p:cNvSpPr>
          <p:nvPr/>
        </p:nvSpPr>
        <p:spPr>
          <a:xfrm rot="10800000">
            <a:off x="4463049" y="245310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7" name="Conector recto 146"/>
          <p:cNvCxnSpPr>
            <a:stCxn id="146" idx="0"/>
            <a:endCxn id="252" idx="2"/>
          </p:cNvCxnSpPr>
          <p:nvPr/>
        </p:nvCxnSpPr>
        <p:spPr>
          <a:xfrm>
            <a:off x="4552022" y="2630137"/>
            <a:ext cx="228445" cy="255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6" name="Conector recto 155"/>
          <p:cNvCxnSpPr>
            <a:stCxn id="158" idx="6"/>
            <a:endCxn id="157" idx="0"/>
          </p:cNvCxnSpPr>
          <p:nvPr/>
        </p:nvCxnSpPr>
        <p:spPr>
          <a:xfrm>
            <a:off x="3720750" y="2282078"/>
            <a:ext cx="607397" cy="220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7" name="Arco 156"/>
          <p:cNvSpPr>
            <a:spLocks noChangeAspect="1"/>
          </p:cNvSpPr>
          <p:nvPr/>
        </p:nvSpPr>
        <p:spPr>
          <a:xfrm>
            <a:off x="4239174" y="2284287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9" name="Conector recto 158"/>
          <p:cNvCxnSpPr>
            <a:stCxn id="157" idx="2"/>
            <a:endCxn id="160" idx="2"/>
          </p:cNvCxnSpPr>
          <p:nvPr/>
        </p:nvCxnSpPr>
        <p:spPr>
          <a:xfrm flipH="1">
            <a:off x="4416347" y="2372802"/>
            <a:ext cx="773" cy="144206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60" name="Arco 159"/>
          <p:cNvSpPr>
            <a:spLocks noChangeAspect="1"/>
          </p:cNvSpPr>
          <p:nvPr/>
        </p:nvSpPr>
        <p:spPr>
          <a:xfrm rot="10800000">
            <a:off x="4416347" y="372635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1" name="Conector recto 160"/>
          <p:cNvCxnSpPr>
            <a:stCxn id="160" idx="0"/>
          </p:cNvCxnSpPr>
          <p:nvPr/>
        </p:nvCxnSpPr>
        <p:spPr>
          <a:xfrm>
            <a:off x="4505319" y="3903382"/>
            <a:ext cx="360000" cy="255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9" name="Rectángulo 98"/>
          <p:cNvSpPr/>
          <p:nvPr/>
        </p:nvSpPr>
        <p:spPr>
          <a:xfrm>
            <a:off x="3836099" y="1766406"/>
            <a:ext cx="431995" cy="251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Resource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16" name="Rectángulo 115"/>
          <p:cNvSpPr/>
          <p:nvPr/>
        </p:nvSpPr>
        <p:spPr>
          <a:xfrm>
            <a:off x="3835777" y="2155927"/>
            <a:ext cx="431995" cy="251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Resource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n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4" name="Rectángulo redondeado 163"/>
          <p:cNvSpPr/>
          <p:nvPr/>
        </p:nvSpPr>
        <p:spPr>
          <a:xfrm>
            <a:off x="4872898" y="3784171"/>
            <a:ext cx="972868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Call NodePort </a:t>
            </a:r>
            <a:r>
              <a:rPr lang="es-ES" sz="800" dirty="0" err="1" smtClean="0">
                <a:solidFill>
                  <a:schemeClr val="tx1"/>
                </a:solidFill>
              </a:rPr>
              <a:t>or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ClusterIP</a:t>
            </a:r>
            <a:r>
              <a:rPr lang="es-ES" sz="800" dirty="0" smtClean="0">
                <a:solidFill>
                  <a:schemeClr val="tx1"/>
                </a:solidFill>
              </a:rPr>
              <a:t> to </a:t>
            </a:r>
            <a:r>
              <a:rPr lang="es-ES" sz="800" dirty="0" err="1" smtClean="0">
                <a:solidFill>
                  <a:schemeClr val="tx1"/>
                </a:solidFill>
              </a:rPr>
              <a:t>Pods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67" name="Rectángulo redondeado 166"/>
          <p:cNvSpPr/>
          <p:nvPr/>
        </p:nvSpPr>
        <p:spPr>
          <a:xfrm>
            <a:off x="5979380" y="1957216"/>
            <a:ext cx="935999" cy="2071706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8" name="Rectángulo redondeado 167"/>
          <p:cNvSpPr/>
          <p:nvPr/>
        </p:nvSpPr>
        <p:spPr>
          <a:xfrm>
            <a:off x="4569613" y="1799711"/>
            <a:ext cx="1043999" cy="1715366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9" name="Rectángulo redondeado 168"/>
          <p:cNvSpPr/>
          <p:nvPr/>
        </p:nvSpPr>
        <p:spPr>
          <a:xfrm>
            <a:off x="3770778" y="1720777"/>
            <a:ext cx="576000" cy="874967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06" name="CuadroTexto 105"/>
          <p:cNvSpPr txBox="1"/>
          <p:nvPr/>
        </p:nvSpPr>
        <p:spPr>
          <a:xfrm>
            <a:off x="649608" y="2445885"/>
            <a:ext cx="152295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>
                <a:latin typeface="Consolas"/>
                <a:cs typeface="Consolas"/>
              </a:rPr>
              <a:t>http://&lt;</a:t>
            </a:r>
            <a:r>
              <a:rPr lang="es-ES_tradnl" sz="600" dirty="0" err="1" smtClean="0">
                <a:latin typeface="Consolas"/>
                <a:cs typeface="Consolas"/>
              </a:rPr>
              <a:t>PublicIP</a:t>
            </a:r>
            <a:r>
              <a:rPr lang="es-ES_tradnl" sz="600" dirty="0" smtClean="0">
                <a:latin typeface="Consolas"/>
                <a:cs typeface="Consolas"/>
              </a:rPr>
              <a:t>&gt;:&lt;</a:t>
            </a:r>
            <a:r>
              <a:rPr lang="es-ES_tradnl" sz="600" dirty="0" err="1" smtClean="0">
                <a:latin typeface="Consolas"/>
                <a:cs typeface="Consolas"/>
              </a:rPr>
              <a:t>PublicPort</a:t>
            </a:r>
            <a:r>
              <a:rPr lang="es-ES_tradnl" sz="600" dirty="0" smtClean="0">
                <a:latin typeface="Consolas"/>
                <a:cs typeface="Consolas"/>
              </a:rPr>
              <a:t>&gt;/</a:t>
            </a:r>
            <a:r>
              <a:rPr lang="es-ES_tradnl" sz="600" dirty="0" err="1" smtClean="0">
                <a:latin typeface="Consolas"/>
                <a:cs typeface="Consolas"/>
              </a:rPr>
              <a:t>hello</a:t>
            </a:r>
            <a:endParaRPr lang="es-ES" sz="600" baseline="-25000" dirty="0">
              <a:latin typeface="Consolas"/>
              <a:cs typeface="Consolas"/>
            </a:endParaRPr>
          </a:p>
        </p:txBody>
      </p:sp>
      <p:sp>
        <p:nvSpPr>
          <p:cNvPr id="110" name="Rectángulo 109"/>
          <p:cNvSpPr/>
          <p:nvPr/>
        </p:nvSpPr>
        <p:spPr>
          <a:xfrm>
            <a:off x="5880257" y="4437112"/>
            <a:ext cx="2364152" cy="187220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/>
          <a:lstStyle/>
          <a:p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---</a:t>
            </a:r>
          </a:p>
          <a:p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apiVersion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extensions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/v1beta1</a:t>
            </a:r>
          </a:p>
          <a:p>
            <a:r>
              <a:rPr lang="es-ES" sz="700" b="1" dirty="0" err="1">
                <a:solidFill>
                  <a:srgbClr val="FF0000"/>
                </a:solidFill>
                <a:latin typeface="Monaco"/>
                <a:cs typeface="Monaco"/>
              </a:rPr>
              <a:t>kind</a:t>
            </a:r>
            <a:r>
              <a:rPr lang="es-ES" sz="700" b="1" dirty="0">
                <a:solidFill>
                  <a:srgbClr val="FF0000"/>
                </a:solidFill>
                <a:latin typeface="Monaco"/>
                <a:cs typeface="Monaco"/>
              </a:rPr>
              <a:t>: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s-ES" sz="700" b="1" dirty="0" err="1">
                <a:solidFill>
                  <a:srgbClr val="FF0000"/>
                </a:solidFill>
                <a:latin typeface="Monaco"/>
                <a:cs typeface="Monaco"/>
              </a:rPr>
              <a:t>Ingress</a:t>
            </a:r>
            <a:endParaRPr lang="es-ES" sz="700" b="1" dirty="0">
              <a:solidFill>
                <a:srgbClr val="FF0000"/>
              </a:solidFill>
              <a:latin typeface="Monaco"/>
              <a:cs typeface="Monaco"/>
            </a:endParaRPr>
          </a:p>
          <a:p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metadata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es-ES" sz="700" dirty="0">
                <a:latin typeface="Monaco"/>
                <a:cs typeface="Monaco"/>
              </a:rPr>
              <a:t>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name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hello-ing</a:t>
            </a:r>
            <a:endParaRPr lang="es-ES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es-ES" sz="700" dirty="0">
                <a:latin typeface="Monaco"/>
                <a:cs typeface="Monaco"/>
              </a:rPr>
              <a:t>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annotations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es-ES" sz="700" dirty="0">
                <a:latin typeface="Monaco"/>
                <a:cs typeface="Monaco"/>
              </a:rPr>
              <a:t>    </a:t>
            </a:r>
            <a:r>
              <a:rPr lang="es-ES" sz="700" b="1" dirty="0" err="1">
                <a:solidFill>
                  <a:srgbClr val="0000FF"/>
                </a:solidFill>
                <a:latin typeface="Monaco"/>
                <a:cs typeface="Monaco"/>
              </a:rPr>
              <a:t>kubernetes.io</a:t>
            </a:r>
            <a:r>
              <a:rPr lang="es-ES" sz="700" b="1" dirty="0">
                <a:solidFill>
                  <a:srgbClr val="0000FF"/>
                </a:solidFill>
                <a:latin typeface="Monaco"/>
                <a:cs typeface="Monaco"/>
              </a:rPr>
              <a:t>/</a:t>
            </a:r>
            <a:r>
              <a:rPr lang="es-ES" sz="700" b="1" dirty="0" err="1">
                <a:solidFill>
                  <a:srgbClr val="0000FF"/>
                </a:solidFill>
                <a:latin typeface="Monaco"/>
                <a:cs typeface="Monaco"/>
              </a:rPr>
              <a:t>ingress.class</a:t>
            </a:r>
            <a:r>
              <a:rPr lang="es-ES" sz="700" b="1" dirty="0">
                <a:solidFill>
                  <a:srgbClr val="0000FF"/>
                </a:solidFill>
                <a:latin typeface="Monaco"/>
                <a:cs typeface="Monaco"/>
              </a:rPr>
              <a:t>: </a:t>
            </a:r>
            <a:r>
              <a:rPr lang="es-ES" sz="700" b="1" dirty="0" err="1">
                <a:solidFill>
                  <a:srgbClr val="0000FF"/>
                </a:solidFill>
                <a:latin typeface="Monaco"/>
                <a:cs typeface="Monaco"/>
              </a:rPr>
              <a:t>istio</a:t>
            </a:r>
            <a:endParaRPr lang="es-ES" sz="700" b="1" dirty="0">
              <a:solidFill>
                <a:srgbClr val="0000FF"/>
              </a:solidFill>
              <a:latin typeface="Monaco"/>
              <a:cs typeface="Monaco"/>
            </a:endParaRPr>
          </a:p>
          <a:p>
            <a:r>
              <a:rPr lang="de-DE" sz="700" dirty="0" err="1" smtClean="0">
                <a:solidFill>
                  <a:srgbClr val="000000"/>
                </a:solidFill>
                <a:latin typeface="Monaco"/>
                <a:cs typeface="Monaco"/>
              </a:rPr>
              <a:t>spec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rules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latin typeface="Monaco"/>
                <a:cs typeface="Monaco"/>
              </a:rPr>
              <a:t>  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- http:</a:t>
            </a:r>
          </a:p>
          <a:p>
            <a:r>
              <a:rPr lang="mr-IN" sz="700" dirty="0">
                <a:latin typeface="Monaco"/>
                <a:cs typeface="Monaco"/>
              </a:rPr>
              <a:t>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paths:</a:t>
            </a:r>
          </a:p>
          <a:p>
            <a:r>
              <a:rPr lang="mr-IN" sz="700" dirty="0">
                <a:latin typeface="Monaco"/>
                <a:cs typeface="Monaco"/>
              </a:rPr>
              <a:t>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- path: /hello</a:t>
            </a:r>
          </a:p>
          <a:p>
            <a:r>
              <a:rPr lang="mr-IN" sz="700" dirty="0">
                <a:latin typeface="Monaco"/>
                <a:cs typeface="Monaco"/>
              </a:rPr>
              <a:t>  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backend:</a:t>
            </a:r>
          </a:p>
          <a:p>
            <a:r>
              <a:rPr lang="es-ES" sz="700" dirty="0">
                <a:latin typeface="Monaco"/>
                <a:cs typeface="Monaco"/>
              </a:rPr>
              <a:t>          </a:t>
            </a:r>
            <a:r>
              <a:rPr lang="es-ES" sz="700" b="1" dirty="0" err="1">
                <a:solidFill>
                  <a:srgbClr val="009933"/>
                </a:solidFill>
                <a:latin typeface="Monaco"/>
                <a:cs typeface="Monaco"/>
              </a:rPr>
              <a:t>serviceName</a:t>
            </a:r>
            <a:r>
              <a:rPr lang="es-ES" sz="700" b="1" dirty="0">
                <a:solidFill>
                  <a:srgbClr val="009933"/>
                </a:solidFill>
                <a:latin typeface="Monaco"/>
                <a:cs typeface="Monaco"/>
              </a:rPr>
              <a:t>: </a:t>
            </a:r>
            <a:r>
              <a:rPr lang="es-ES" sz="700" b="1" dirty="0" err="1" smtClean="0">
                <a:solidFill>
                  <a:srgbClr val="009933"/>
                </a:solidFill>
                <a:latin typeface="Monaco"/>
                <a:cs typeface="Monaco"/>
              </a:rPr>
              <a:t>hello</a:t>
            </a:r>
            <a:r>
              <a:rPr lang="es-ES" sz="700" b="1" dirty="0" smtClean="0">
                <a:solidFill>
                  <a:srgbClr val="009933"/>
                </a:solidFill>
                <a:latin typeface="Monaco"/>
                <a:cs typeface="Monaco"/>
              </a:rPr>
              <a:t>-svc-</a:t>
            </a:r>
            <a:r>
              <a:rPr lang="es-ES" sz="700" b="1" dirty="0" err="1" smtClean="0">
                <a:solidFill>
                  <a:srgbClr val="009933"/>
                </a:solidFill>
                <a:latin typeface="Monaco"/>
                <a:cs typeface="Monaco"/>
              </a:rPr>
              <a:t>np</a:t>
            </a:r>
            <a:endParaRPr lang="es-ES" sz="700" b="1" dirty="0">
              <a:solidFill>
                <a:srgbClr val="009933"/>
              </a:solidFill>
              <a:latin typeface="Monaco"/>
              <a:cs typeface="Monaco"/>
            </a:endParaRPr>
          </a:p>
          <a:p>
            <a:r>
              <a:rPr lang="mr-IN" sz="700" dirty="0">
                <a:latin typeface="Monaco"/>
                <a:cs typeface="Monaco"/>
              </a:rPr>
              <a:t>    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servicePort: 5030</a:t>
            </a:r>
          </a:p>
          <a:p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---</a:t>
            </a:r>
          </a:p>
          <a:p>
            <a:endParaRPr lang="mr-IN" sz="700" dirty="0">
              <a:solidFill>
                <a:srgbClr val="000000"/>
              </a:solidFill>
              <a:latin typeface="Monaco"/>
              <a:cs typeface="Monaco"/>
            </a:endParaRPr>
          </a:p>
        </p:txBody>
      </p:sp>
      <p:sp>
        <p:nvSpPr>
          <p:cNvPr id="114" name="Rectángulo 113"/>
          <p:cNvSpPr/>
          <p:nvPr/>
        </p:nvSpPr>
        <p:spPr>
          <a:xfrm>
            <a:off x="3995936" y="4437320"/>
            <a:ext cx="1512168" cy="1872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/>
          <a:lstStyle/>
          <a:p>
            <a:r>
              <a:rPr lang="de-DE" sz="700" dirty="0" smtClean="0">
                <a:solidFill>
                  <a:srgbClr val="000000"/>
                </a:solidFill>
                <a:latin typeface="Monaco"/>
                <a:cs typeface="Monaco"/>
              </a:rPr>
              <a:t>-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--</a:t>
            </a:r>
          </a:p>
          <a:p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apiVersion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v1</a:t>
            </a:r>
          </a:p>
          <a:p>
            <a:r>
              <a:rPr lang="de-DE" sz="700" b="1" dirty="0" err="1">
                <a:solidFill>
                  <a:srgbClr val="FF0000"/>
                </a:solidFill>
                <a:latin typeface="Monaco"/>
                <a:cs typeface="Monaco"/>
              </a:rPr>
              <a:t>kind</a:t>
            </a:r>
            <a:r>
              <a:rPr lang="de-DE" sz="700" b="1" dirty="0">
                <a:solidFill>
                  <a:srgbClr val="FF0000"/>
                </a:solidFill>
                <a:latin typeface="Monaco"/>
                <a:cs typeface="Monaco"/>
              </a:rPr>
              <a:t>: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de-DE" sz="700" b="1" dirty="0">
                <a:solidFill>
                  <a:srgbClr val="FF0000"/>
                </a:solidFill>
                <a:latin typeface="Monaco"/>
                <a:cs typeface="Monaco"/>
              </a:rPr>
              <a:t>Service</a:t>
            </a:r>
          </a:p>
          <a:p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metadata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b="1" dirty="0" err="1">
                <a:solidFill>
                  <a:srgbClr val="0000FF"/>
                </a:solidFill>
                <a:latin typeface="Monaco"/>
                <a:cs typeface="Monaco"/>
              </a:rPr>
              <a:t>name</a:t>
            </a:r>
            <a:r>
              <a:rPr lang="de-DE" sz="700" b="1" dirty="0">
                <a:solidFill>
                  <a:srgbClr val="0000FF"/>
                </a:solidFill>
                <a:latin typeface="Monaco"/>
                <a:cs typeface="Monaco"/>
              </a:rPr>
              <a:t>: </a:t>
            </a:r>
            <a:r>
              <a:rPr lang="de-DE" sz="700" b="1" dirty="0" err="1">
                <a:solidFill>
                  <a:srgbClr val="0000FF"/>
                </a:solidFill>
                <a:latin typeface="Monaco"/>
                <a:cs typeface="Monaco"/>
              </a:rPr>
              <a:t>hello</a:t>
            </a:r>
            <a:r>
              <a:rPr lang="de-DE" sz="700" b="1" dirty="0">
                <a:solidFill>
                  <a:srgbClr val="0000FF"/>
                </a:solidFill>
                <a:latin typeface="Monaco"/>
                <a:cs typeface="Monaco"/>
              </a:rPr>
              <a:t>-svc-</a:t>
            </a:r>
            <a:r>
              <a:rPr lang="de-DE" sz="700" b="1" dirty="0" err="1">
                <a:solidFill>
                  <a:srgbClr val="0000FF"/>
                </a:solidFill>
                <a:latin typeface="Monaco"/>
                <a:cs typeface="Monaco"/>
              </a:rPr>
              <a:t>np</a:t>
            </a:r>
            <a:endParaRPr lang="de-DE" sz="700" b="1" dirty="0">
              <a:solidFill>
                <a:srgbClr val="0000FF"/>
              </a:solidFill>
              <a:latin typeface="Monaco"/>
              <a:cs typeface="Monaco"/>
            </a:endParaRP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labels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app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hello</a:t>
            </a:r>
            <a:endParaRPr lang="de-DE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namespace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hello</a:t>
            </a:r>
            <a:endParaRPr lang="de-DE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spec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type: </a:t>
            </a:r>
            <a:r>
              <a:rPr lang="de-DE" sz="700" b="1" dirty="0">
                <a:solidFill>
                  <a:srgbClr val="008000"/>
                </a:solidFill>
                <a:latin typeface="Monaco"/>
                <a:cs typeface="Monaco"/>
              </a:rPr>
              <a:t>NodePort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ports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-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name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http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port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5030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targetPort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5000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selector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app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hello</a:t>
            </a:r>
            <a:endParaRPr lang="de-DE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---</a:t>
            </a:r>
          </a:p>
        </p:txBody>
      </p:sp>
      <p:sp>
        <p:nvSpPr>
          <p:cNvPr id="104" name="Rectángulo redondeado 103"/>
          <p:cNvSpPr/>
          <p:nvPr/>
        </p:nvSpPr>
        <p:spPr>
          <a:xfrm>
            <a:off x="3030147" y="3462283"/>
            <a:ext cx="575999" cy="540000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3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07" name="Hexágono 106"/>
          <p:cNvSpPr/>
          <p:nvPr/>
        </p:nvSpPr>
        <p:spPr>
          <a:xfrm>
            <a:off x="3107925" y="3669021"/>
            <a:ext cx="431999" cy="287997"/>
          </a:xfrm>
          <a:prstGeom prst="hexagon">
            <a:avLst/>
          </a:prstGeom>
          <a:solidFill>
            <a:srgbClr val="00008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DNS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08" name="Rectángulo redondeado 107"/>
          <p:cNvSpPr/>
          <p:nvPr/>
        </p:nvSpPr>
        <p:spPr>
          <a:xfrm>
            <a:off x="2915816" y="3393080"/>
            <a:ext cx="791999" cy="756000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B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40" name="Rectángulo redondeado 139"/>
          <p:cNvSpPr/>
          <p:nvPr/>
        </p:nvSpPr>
        <p:spPr>
          <a:xfrm>
            <a:off x="803534" y="4653136"/>
            <a:ext cx="2832362" cy="1425551"/>
          </a:xfrm>
          <a:prstGeom prst="roundRect">
            <a:avLst>
              <a:gd name="adj" fmla="val 6016"/>
            </a:avLst>
          </a:prstGeom>
          <a:solidFill>
            <a:srgbClr val="CCFF99"/>
          </a:solidFill>
          <a:ln w="3175" cap="rnd" cmpd="sng"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41" name="Elipse 140"/>
          <p:cNvSpPr>
            <a:spLocks noChangeAspect="1"/>
          </p:cNvSpPr>
          <p:nvPr/>
        </p:nvSpPr>
        <p:spPr>
          <a:xfrm>
            <a:off x="909506" y="4824702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1</a:t>
            </a:r>
            <a:endParaRPr lang="en-US" sz="1000" b="1" dirty="0"/>
          </a:p>
        </p:txBody>
      </p:sp>
      <p:sp>
        <p:nvSpPr>
          <p:cNvPr id="149" name="Rectángulo redondeado 148"/>
          <p:cNvSpPr/>
          <p:nvPr/>
        </p:nvSpPr>
        <p:spPr>
          <a:xfrm>
            <a:off x="1160307" y="4713496"/>
            <a:ext cx="2417472" cy="359997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Deploy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choosen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in </a:t>
            </a:r>
            <a:r>
              <a:rPr lang="es-ES" sz="800" dirty="0" err="1" smtClean="0">
                <a:solidFill>
                  <a:schemeClr val="tx1"/>
                </a:solidFill>
              </a:rPr>
              <a:t>Pods</a:t>
            </a:r>
            <a:r>
              <a:rPr lang="es-ES" sz="800" dirty="0" smtClean="0">
                <a:solidFill>
                  <a:schemeClr val="tx1"/>
                </a:solidFill>
              </a:rPr>
              <a:t> and in a </a:t>
            </a:r>
            <a:r>
              <a:rPr lang="es-ES" sz="800" dirty="0" err="1" smtClean="0">
                <a:solidFill>
                  <a:schemeClr val="tx1"/>
                </a:solidFill>
              </a:rPr>
              <a:t>specified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dirty="0" smtClean="0">
                <a:solidFill>
                  <a:schemeClr val="tx1"/>
                </a:solidFill>
              </a:rPr>
              <a:t>. Default HTTP </a:t>
            </a:r>
            <a:r>
              <a:rPr lang="es-ES" sz="800" dirty="0" err="1" smtClean="0">
                <a:solidFill>
                  <a:schemeClr val="tx1"/>
                </a:solidFill>
              </a:rPr>
              <a:t>Backend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with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custom</a:t>
            </a:r>
            <a:r>
              <a:rPr lang="es-ES" sz="800" dirty="0" smtClean="0">
                <a:solidFill>
                  <a:schemeClr val="tx1"/>
                </a:solidFill>
              </a:rPr>
              <a:t> error pages can be </a:t>
            </a:r>
            <a:r>
              <a:rPr lang="es-ES" sz="800" dirty="0" err="1" smtClean="0">
                <a:solidFill>
                  <a:schemeClr val="tx1"/>
                </a:solidFill>
              </a:rPr>
              <a:t>implemented</a:t>
            </a:r>
            <a:r>
              <a:rPr lang="es-ES" sz="800" dirty="0" smtClean="0">
                <a:solidFill>
                  <a:schemeClr val="tx1"/>
                </a:solidFill>
              </a:rPr>
              <a:t>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50" name="Elipse 149"/>
          <p:cNvSpPr>
            <a:spLocks noChangeAspect="1"/>
          </p:cNvSpPr>
          <p:nvPr/>
        </p:nvSpPr>
        <p:spPr>
          <a:xfrm>
            <a:off x="909506" y="5256199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2</a:t>
            </a:r>
            <a:endParaRPr lang="en-US" sz="1000" b="1" dirty="0"/>
          </a:p>
        </p:txBody>
      </p:sp>
      <p:sp>
        <p:nvSpPr>
          <p:cNvPr id="151" name="Rectángulo redondeado 150"/>
          <p:cNvSpPr/>
          <p:nvPr/>
        </p:nvSpPr>
        <p:spPr>
          <a:xfrm>
            <a:off x="1160307" y="5095551"/>
            <a:ext cx="2417472" cy="553485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Configure and </a:t>
            </a:r>
            <a:r>
              <a:rPr lang="es-ES" sz="800" dirty="0" err="1" smtClean="0">
                <a:solidFill>
                  <a:schemeClr val="tx1"/>
                </a:solidFill>
              </a:rPr>
              <a:t>integrate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deployed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with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EdgeProxy</a:t>
            </a:r>
            <a:r>
              <a:rPr lang="es-ES" sz="800" dirty="0" smtClean="0">
                <a:solidFill>
                  <a:schemeClr val="tx1"/>
                </a:solidFill>
              </a:rPr>
              <a:t> (Firewall, </a:t>
            </a:r>
            <a:r>
              <a:rPr lang="es-ES" sz="800" dirty="0" err="1" smtClean="0">
                <a:solidFill>
                  <a:schemeClr val="tx1"/>
                </a:solidFill>
              </a:rPr>
              <a:t>Root</a:t>
            </a:r>
            <a:r>
              <a:rPr lang="es-ES" sz="800" dirty="0" smtClean="0">
                <a:solidFill>
                  <a:schemeClr val="tx1"/>
                </a:solidFill>
              </a:rPr>
              <a:t> Proxy, Load </a:t>
            </a:r>
            <a:r>
              <a:rPr lang="es-ES" sz="800" dirty="0" err="1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, etc.). </a:t>
            </a:r>
            <a:r>
              <a:rPr lang="es-ES" sz="800" dirty="0" err="1" smtClean="0">
                <a:solidFill>
                  <a:schemeClr val="tx1"/>
                </a:solidFill>
              </a:rPr>
              <a:t>Generally</a:t>
            </a:r>
            <a:r>
              <a:rPr lang="es-ES" sz="800" dirty="0" smtClean="0">
                <a:solidFill>
                  <a:schemeClr val="tx1"/>
                </a:solidFill>
              </a:rPr>
              <a:t>,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configured</a:t>
            </a:r>
            <a:r>
              <a:rPr lang="es-ES" sz="800" dirty="0" smtClean="0">
                <a:solidFill>
                  <a:schemeClr val="tx1"/>
                </a:solidFill>
              </a:rPr>
              <a:t> as Kubernetes Service </a:t>
            </a:r>
            <a:r>
              <a:rPr lang="es-ES" sz="800" dirty="0" err="1" smtClean="0">
                <a:solidFill>
                  <a:schemeClr val="tx1"/>
                </a:solidFill>
              </a:rPr>
              <a:t>LoadBalancer</a:t>
            </a:r>
            <a:r>
              <a:rPr lang="es-ES" sz="800" dirty="0" smtClean="0">
                <a:solidFill>
                  <a:schemeClr val="tx1"/>
                </a:solidFill>
              </a:rPr>
              <a:t>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52" name="Elipse 151"/>
          <p:cNvSpPr>
            <a:spLocks noChangeAspect="1"/>
          </p:cNvSpPr>
          <p:nvPr/>
        </p:nvSpPr>
        <p:spPr>
          <a:xfrm>
            <a:off x="909506" y="5721349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sp>
        <p:nvSpPr>
          <p:cNvPr id="153" name="Rectángulo redondeado 152"/>
          <p:cNvSpPr/>
          <p:nvPr/>
        </p:nvSpPr>
        <p:spPr>
          <a:xfrm>
            <a:off x="1160307" y="5639542"/>
            <a:ext cx="2417472" cy="359997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Finally</a:t>
            </a:r>
            <a:r>
              <a:rPr lang="es-ES" sz="800" dirty="0" smtClean="0">
                <a:solidFill>
                  <a:schemeClr val="tx1"/>
                </a:solidFill>
              </a:rPr>
              <a:t>, </a:t>
            </a:r>
            <a:r>
              <a:rPr lang="es-ES" sz="800" dirty="0" err="1" smtClean="0">
                <a:solidFill>
                  <a:schemeClr val="tx1"/>
                </a:solidFill>
              </a:rPr>
              <a:t>during</a:t>
            </a:r>
            <a:r>
              <a:rPr lang="es-ES" sz="800" dirty="0" smtClean="0">
                <a:solidFill>
                  <a:schemeClr val="tx1"/>
                </a:solidFill>
              </a:rPr>
              <a:t> CD time, </a:t>
            </a:r>
            <a:r>
              <a:rPr lang="es-ES" sz="800" dirty="0" err="1" smtClean="0">
                <a:solidFill>
                  <a:schemeClr val="tx1"/>
                </a:solidFill>
              </a:rPr>
              <a:t>every</a:t>
            </a:r>
            <a:r>
              <a:rPr lang="es-ES" sz="800" dirty="0" smtClean="0">
                <a:solidFill>
                  <a:schemeClr val="tx1"/>
                </a:solidFill>
              </a:rPr>
              <a:t> API/Microservice </a:t>
            </a:r>
            <a:r>
              <a:rPr lang="es-ES" sz="800" dirty="0" err="1" smtClean="0">
                <a:solidFill>
                  <a:schemeClr val="tx1"/>
                </a:solidFill>
              </a:rPr>
              <a:t>will</a:t>
            </a:r>
            <a:r>
              <a:rPr lang="es-ES" sz="800" dirty="0" smtClean="0">
                <a:solidFill>
                  <a:schemeClr val="tx1"/>
                </a:solidFill>
              </a:rPr>
              <a:t> be </a:t>
            </a:r>
            <a:r>
              <a:rPr lang="es-ES" sz="800" dirty="0" err="1" smtClean="0">
                <a:solidFill>
                  <a:schemeClr val="tx1"/>
                </a:solidFill>
              </a:rPr>
              <a:t>deployed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with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Resource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definition</a:t>
            </a:r>
            <a:r>
              <a:rPr lang="es-ES" sz="800" dirty="0" smtClean="0">
                <a:solidFill>
                  <a:schemeClr val="tx1"/>
                </a:solidFill>
              </a:rPr>
              <a:t> (</a:t>
            </a:r>
            <a:r>
              <a:rPr lang="es-ES" sz="800" dirty="0" err="1" smtClean="0">
                <a:solidFill>
                  <a:schemeClr val="tx1"/>
                </a:solidFill>
              </a:rPr>
              <a:t>routing</a:t>
            </a:r>
            <a:r>
              <a:rPr lang="es-ES" sz="800" dirty="0" smtClean="0">
                <a:solidFill>
                  <a:schemeClr val="tx1"/>
                </a:solidFill>
              </a:rPr>
              <a:t>). TLS, MTLS </a:t>
            </a:r>
            <a:r>
              <a:rPr lang="es-ES" sz="800" dirty="0" err="1" smtClean="0">
                <a:solidFill>
                  <a:schemeClr val="tx1"/>
                </a:solidFill>
              </a:rPr>
              <a:t>or</a:t>
            </a:r>
            <a:r>
              <a:rPr lang="es-ES" sz="800" dirty="0" smtClean="0">
                <a:solidFill>
                  <a:schemeClr val="tx1"/>
                </a:solidFill>
              </a:rPr>
              <a:t> HTTP can be </a:t>
            </a:r>
            <a:r>
              <a:rPr lang="es-ES" sz="800" dirty="0" err="1" smtClean="0">
                <a:solidFill>
                  <a:schemeClr val="tx1"/>
                </a:solidFill>
              </a:rPr>
              <a:t>defined</a:t>
            </a:r>
            <a:r>
              <a:rPr lang="es-ES" sz="800" dirty="0" smtClean="0">
                <a:solidFill>
                  <a:schemeClr val="tx1"/>
                </a:solidFill>
              </a:rPr>
              <a:t>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54" name="Rectángulo redondeado 153"/>
          <p:cNvSpPr/>
          <p:nvPr/>
        </p:nvSpPr>
        <p:spPr>
          <a:xfrm>
            <a:off x="1043608" y="4414715"/>
            <a:ext cx="2288963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b="1" dirty="0" err="1" smtClean="0">
                <a:solidFill>
                  <a:schemeClr val="tx1"/>
                </a:solidFill>
              </a:rPr>
              <a:t>Ingress</a:t>
            </a:r>
            <a:r>
              <a:rPr lang="es-ES" sz="800" b="1" dirty="0" smtClean="0">
                <a:solidFill>
                  <a:schemeClr val="tx1"/>
                </a:solidFill>
              </a:rPr>
              <a:t> </a:t>
            </a:r>
            <a:r>
              <a:rPr lang="es-ES" sz="800" b="1" dirty="0" err="1" smtClean="0">
                <a:solidFill>
                  <a:schemeClr val="tx1"/>
                </a:solidFill>
              </a:rPr>
              <a:t>Controller</a:t>
            </a:r>
            <a:endParaRPr lang="es-ES" sz="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061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696480"/>
          </a:xfrm>
        </p:spPr>
        <p:txBody>
          <a:bodyPr>
            <a:normAutofit fontScale="90000"/>
          </a:bodyPr>
          <a:lstStyle/>
          <a:p>
            <a:r>
              <a:rPr lang="es-ES" dirty="0"/>
              <a:t>3. </a:t>
            </a:r>
            <a:r>
              <a:rPr lang="es-ES" dirty="0" err="1"/>
              <a:t>Lab</a:t>
            </a:r>
            <a:r>
              <a:rPr lang="es-ES" dirty="0"/>
              <a:t> 02: </a:t>
            </a:r>
            <a:r>
              <a:rPr lang="en-GB" dirty="0"/>
              <a:t>Traffic Management </a:t>
            </a:r>
            <a:r>
              <a:rPr lang="mr-IN" dirty="0"/>
              <a:t>–</a:t>
            </a:r>
            <a:r>
              <a:rPr lang="en-GB" dirty="0"/>
              <a:t> Ingress &amp; Registry </a:t>
            </a:r>
            <a:r>
              <a:rPr lang="en-GB" dirty="0" smtClean="0"/>
              <a:t>(2/</a:t>
            </a:r>
            <a:r>
              <a:rPr lang="en-GB" dirty="0"/>
              <a:t>4)</a:t>
            </a:r>
            <a:endParaRPr lang="en-GB" dirty="0"/>
          </a:p>
        </p:txBody>
      </p:sp>
      <p:pic>
        <p:nvPicPr>
          <p:cNvPr id="11" name="Imagen 10" descr="service-mesh-workshop-ingress0.png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08" y="1363312"/>
            <a:ext cx="7491984" cy="2956560"/>
          </a:xfrm>
          <a:prstGeom prst="rect">
            <a:avLst/>
          </a:prstGeom>
        </p:spPr>
      </p:pic>
      <p:sp>
        <p:nvSpPr>
          <p:cNvPr id="162" name="Elipse 161"/>
          <p:cNvSpPr>
            <a:spLocks noChangeAspect="1"/>
          </p:cNvSpPr>
          <p:nvPr/>
        </p:nvSpPr>
        <p:spPr>
          <a:xfrm>
            <a:off x="3570232" y="1818508"/>
            <a:ext cx="149550" cy="14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63" name="Elipse 162"/>
          <p:cNvSpPr>
            <a:spLocks noChangeAspect="1"/>
          </p:cNvSpPr>
          <p:nvPr/>
        </p:nvSpPr>
        <p:spPr>
          <a:xfrm>
            <a:off x="3571200" y="2210078"/>
            <a:ext cx="149550" cy="14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65" name="Rectángulo redondeado 164"/>
          <p:cNvSpPr/>
          <p:nvPr/>
        </p:nvSpPr>
        <p:spPr>
          <a:xfrm rot="5400000">
            <a:off x="3943142" y="2023988"/>
            <a:ext cx="106600" cy="126683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....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66" name="Rectángulo redondeado 165"/>
          <p:cNvSpPr/>
          <p:nvPr/>
        </p:nvSpPr>
        <p:spPr>
          <a:xfrm>
            <a:off x="3275856" y="2816709"/>
            <a:ext cx="612000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Deployment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70" name="Elipse 169"/>
          <p:cNvSpPr>
            <a:spLocks noChangeAspect="1"/>
          </p:cNvSpPr>
          <p:nvPr/>
        </p:nvSpPr>
        <p:spPr>
          <a:xfrm>
            <a:off x="3389159" y="2662705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1</a:t>
            </a:r>
            <a:endParaRPr lang="en-US" sz="1000" b="1" dirty="0"/>
          </a:p>
        </p:txBody>
      </p:sp>
      <p:cxnSp>
        <p:nvCxnSpPr>
          <p:cNvPr id="171" name="Conector recto 170"/>
          <p:cNvCxnSpPr>
            <a:stCxn id="180" idx="2"/>
            <a:endCxn id="170" idx="0"/>
          </p:cNvCxnSpPr>
          <p:nvPr/>
        </p:nvCxnSpPr>
        <p:spPr>
          <a:xfrm flipH="1">
            <a:off x="3497158" y="2413954"/>
            <a:ext cx="8697" cy="24875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72" name="Rectángulo redondeado 171"/>
          <p:cNvSpPr/>
          <p:nvPr/>
        </p:nvSpPr>
        <p:spPr>
          <a:xfrm>
            <a:off x="2987824" y="3088615"/>
            <a:ext cx="394897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Service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73" name="Elipse 172"/>
          <p:cNvSpPr>
            <a:spLocks noChangeAspect="1"/>
          </p:cNvSpPr>
          <p:nvPr/>
        </p:nvSpPr>
        <p:spPr>
          <a:xfrm>
            <a:off x="3043879" y="2926521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cxnSp>
        <p:nvCxnSpPr>
          <p:cNvPr id="174" name="Conector recto 173"/>
          <p:cNvCxnSpPr>
            <a:stCxn id="179" idx="1"/>
            <a:endCxn id="173" idx="0"/>
          </p:cNvCxnSpPr>
          <p:nvPr/>
        </p:nvCxnSpPr>
        <p:spPr>
          <a:xfrm>
            <a:off x="3134543" y="2414232"/>
            <a:ext cx="17335" cy="51228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75" name="Rectángulo redondeado 174"/>
          <p:cNvSpPr/>
          <p:nvPr/>
        </p:nvSpPr>
        <p:spPr>
          <a:xfrm>
            <a:off x="3823342" y="3078948"/>
            <a:ext cx="403405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76" name="Elipse 175"/>
          <p:cNvSpPr>
            <a:spLocks noChangeAspect="1"/>
          </p:cNvSpPr>
          <p:nvPr/>
        </p:nvSpPr>
        <p:spPr>
          <a:xfrm>
            <a:off x="3912612" y="2924944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cxnSp>
        <p:nvCxnSpPr>
          <p:cNvPr id="177" name="Conector recto 176"/>
          <p:cNvCxnSpPr>
            <a:stCxn id="185" idx="2"/>
            <a:endCxn id="176" idx="0"/>
          </p:cNvCxnSpPr>
          <p:nvPr/>
        </p:nvCxnSpPr>
        <p:spPr>
          <a:xfrm flipH="1">
            <a:off x="4020611" y="2595744"/>
            <a:ext cx="38167" cy="32920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8" name="Conector recto 177"/>
          <p:cNvCxnSpPr>
            <a:endCxn id="180" idx="1"/>
          </p:cNvCxnSpPr>
          <p:nvPr/>
        </p:nvCxnSpPr>
        <p:spPr>
          <a:xfrm>
            <a:off x="3001426" y="2088194"/>
            <a:ext cx="287099" cy="176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79" name="Rectángulo 178"/>
          <p:cNvSpPr/>
          <p:nvPr/>
        </p:nvSpPr>
        <p:spPr>
          <a:xfrm rot="16200000">
            <a:off x="2810544" y="1982235"/>
            <a:ext cx="647996" cy="215997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LoadBalancer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80" name="Rectángulo 179"/>
          <p:cNvSpPr/>
          <p:nvPr/>
        </p:nvSpPr>
        <p:spPr>
          <a:xfrm>
            <a:off x="3288525" y="1765954"/>
            <a:ext cx="434660" cy="648000"/>
          </a:xfrm>
          <a:prstGeom prst="rect">
            <a:avLst/>
          </a:prstGeom>
          <a:solidFill>
            <a:srgbClr val="339900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t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n-GB" sz="800" dirty="0" smtClean="0">
                <a:solidFill>
                  <a:schemeClr val="tx1"/>
                </a:solidFill>
              </a:rPr>
              <a:t>Controller</a:t>
            </a:r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81" name="Conector recto 180"/>
          <p:cNvCxnSpPr>
            <a:stCxn id="162" idx="6"/>
          </p:cNvCxnSpPr>
          <p:nvPr/>
        </p:nvCxnSpPr>
        <p:spPr>
          <a:xfrm>
            <a:off x="3719782" y="1890508"/>
            <a:ext cx="655067" cy="220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2" name="Conector recto 181"/>
          <p:cNvCxnSpPr>
            <a:stCxn id="163" idx="6"/>
          </p:cNvCxnSpPr>
          <p:nvPr/>
        </p:nvCxnSpPr>
        <p:spPr>
          <a:xfrm>
            <a:off x="3720750" y="2282078"/>
            <a:ext cx="607397" cy="220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3" name="Rectángulo 182"/>
          <p:cNvSpPr/>
          <p:nvPr/>
        </p:nvSpPr>
        <p:spPr>
          <a:xfrm>
            <a:off x="3836099" y="1766406"/>
            <a:ext cx="431995" cy="251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Resource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84" name="Rectángulo 183"/>
          <p:cNvSpPr/>
          <p:nvPr/>
        </p:nvSpPr>
        <p:spPr>
          <a:xfrm>
            <a:off x="3835777" y="2155927"/>
            <a:ext cx="431995" cy="251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Resource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n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85" name="Rectángulo redondeado 184"/>
          <p:cNvSpPr/>
          <p:nvPr/>
        </p:nvSpPr>
        <p:spPr>
          <a:xfrm>
            <a:off x="3770778" y="1720777"/>
            <a:ext cx="576000" cy="874967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88" name="Rectángulo 187"/>
          <p:cNvSpPr/>
          <p:nvPr/>
        </p:nvSpPr>
        <p:spPr>
          <a:xfrm>
            <a:off x="1178536" y="4829375"/>
            <a:ext cx="29500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b="1" dirty="0" err="1"/>
              <a:t>I’ve</a:t>
            </a:r>
            <a:r>
              <a:rPr lang="es-ES" b="1" dirty="0"/>
              <a:t> </a:t>
            </a:r>
            <a:r>
              <a:rPr lang="es-ES" b="1" dirty="0" err="1"/>
              <a:t>implemented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Ingress</a:t>
            </a:r>
            <a:r>
              <a:rPr lang="es-ES" b="1" dirty="0"/>
              <a:t> </a:t>
            </a:r>
            <a:r>
              <a:rPr lang="es-ES" b="1" dirty="0" err="1"/>
              <a:t>Controller</a:t>
            </a:r>
            <a:r>
              <a:rPr lang="es-ES" b="1" dirty="0"/>
              <a:t> in Service </a:t>
            </a:r>
            <a:r>
              <a:rPr lang="es-ES" b="1" dirty="0" err="1" smtClean="0"/>
              <a:t>Mesh</a:t>
            </a:r>
            <a:r>
              <a:rPr lang="es-ES" b="1" dirty="0" smtClean="0"/>
              <a:t>. </a:t>
            </a:r>
          </a:p>
          <a:p>
            <a:pPr algn="ctr"/>
            <a:r>
              <a:rPr lang="es-ES" b="1" dirty="0" err="1" smtClean="0"/>
              <a:t>Now</a:t>
            </a:r>
            <a:r>
              <a:rPr lang="es-ES" b="1" dirty="0" smtClean="0"/>
              <a:t>, </a:t>
            </a:r>
            <a:r>
              <a:rPr lang="es-ES" b="1" dirty="0" err="1"/>
              <a:t>Is</a:t>
            </a:r>
            <a:r>
              <a:rPr lang="es-ES" b="1" dirty="0"/>
              <a:t> </a:t>
            </a:r>
            <a:r>
              <a:rPr lang="es-ES" b="1" dirty="0" err="1"/>
              <a:t>that</a:t>
            </a:r>
            <a:r>
              <a:rPr lang="es-ES" b="1" dirty="0"/>
              <a:t> </a:t>
            </a:r>
            <a:r>
              <a:rPr lang="es-ES" b="1" dirty="0" err="1"/>
              <a:t>Secure</a:t>
            </a:r>
            <a:r>
              <a:rPr lang="es-ES" b="1" dirty="0"/>
              <a:t>?</a:t>
            </a:r>
          </a:p>
        </p:txBody>
      </p:sp>
      <p:sp>
        <p:nvSpPr>
          <p:cNvPr id="189" name="Rectángulo 188"/>
          <p:cNvSpPr/>
          <p:nvPr/>
        </p:nvSpPr>
        <p:spPr>
          <a:xfrm>
            <a:off x="2362986" y="4306333"/>
            <a:ext cx="3985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3600" b="1" dirty="0"/>
              <a:t>?</a:t>
            </a:r>
          </a:p>
        </p:txBody>
      </p:sp>
      <p:cxnSp>
        <p:nvCxnSpPr>
          <p:cNvPr id="190" name="Conector recto 189"/>
          <p:cNvCxnSpPr>
            <a:endCxn id="191" idx="1"/>
          </p:cNvCxnSpPr>
          <p:nvPr/>
        </p:nvCxnSpPr>
        <p:spPr>
          <a:xfrm>
            <a:off x="3497158" y="3091159"/>
            <a:ext cx="1362874" cy="2442184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rgbClr val="FF0000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91" name="Rectángulo redondeado 190"/>
          <p:cNvSpPr/>
          <p:nvPr/>
        </p:nvSpPr>
        <p:spPr>
          <a:xfrm>
            <a:off x="4860032" y="4829374"/>
            <a:ext cx="2981196" cy="1407938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rgbClr val="FF3300"/>
                </a:solidFill>
              </a:rPr>
              <a:t>It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isn’t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secure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because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that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doesn’t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have</a:t>
            </a:r>
            <a:r>
              <a:rPr lang="es-ES" sz="800" dirty="0">
                <a:solidFill>
                  <a:srgbClr val="FF3300"/>
                </a:solidFill>
              </a:rPr>
              <a:t>:</a:t>
            </a:r>
          </a:p>
          <a:p>
            <a:pPr marL="171450" indent="-171450">
              <a:buFont typeface="Arial"/>
              <a:buChar char="•"/>
            </a:pPr>
            <a:r>
              <a:rPr lang="es-ES" sz="800" dirty="0" err="1">
                <a:solidFill>
                  <a:srgbClr val="FF3300"/>
                </a:solidFill>
              </a:rPr>
              <a:t>Separation</a:t>
            </a:r>
            <a:r>
              <a:rPr lang="es-ES" sz="800" dirty="0">
                <a:solidFill>
                  <a:srgbClr val="FF3300"/>
                </a:solidFill>
              </a:rPr>
              <a:t> of </a:t>
            </a:r>
            <a:r>
              <a:rPr lang="es-ES" sz="800" dirty="0" err="1">
                <a:solidFill>
                  <a:srgbClr val="FF3300"/>
                </a:solidFill>
              </a:rPr>
              <a:t>Duties</a:t>
            </a:r>
            <a:endParaRPr lang="es-ES" sz="800" dirty="0">
              <a:solidFill>
                <a:srgbClr val="FF3300"/>
              </a:solidFill>
            </a:endParaRPr>
          </a:p>
          <a:p>
            <a:pPr marL="171450" indent="-171450">
              <a:buFont typeface="Arial"/>
              <a:buChar char="•"/>
            </a:pPr>
            <a:r>
              <a:rPr lang="es-ES" sz="800" dirty="0" err="1">
                <a:solidFill>
                  <a:srgbClr val="FF3300"/>
                </a:solidFill>
              </a:rPr>
              <a:t>Principle</a:t>
            </a:r>
            <a:r>
              <a:rPr lang="es-ES" sz="800" dirty="0">
                <a:solidFill>
                  <a:srgbClr val="FF3300"/>
                </a:solidFill>
              </a:rPr>
              <a:t> of </a:t>
            </a:r>
            <a:r>
              <a:rPr lang="es-ES" sz="800" dirty="0" err="1">
                <a:solidFill>
                  <a:srgbClr val="FF3300"/>
                </a:solidFill>
              </a:rPr>
              <a:t>Last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Privilege</a:t>
            </a:r>
            <a:endParaRPr lang="es-ES" sz="800" dirty="0">
              <a:solidFill>
                <a:srgbClr val="FF3300"/>
              </a:solidFill>
            </a:endParaRPr>
          </a:p>
          <a:p>
            <a:pPr marL="171450" indent="-171450">
              <a:buFont typeface="Arial"/>
              <a:buChar char="•"/>
            </a:pPr>
            <a:r>
              <a:rPr lang="es-ES" sz="800" dirty="0" err="1">
                <a:solidFill>
                  <a:srgbClr val="FF3300"/>
                </a:solidFill>
              </a:rPr>
              <a:t>Identity-based</a:t>
            </a:r>
            <a:r>
              <a:rPr lang="es-ES" sz="800" dirty="0">
                <a:solidFill>
                  <a:srgbClr val="FF3300"/>
                </a:solidFill>
              </a:rPr>
              <a:t> Security</a:t>
            </a:r>
          </a:p>
          <a:p>
            <a:pPr marL="171450" indent="-171450">
              <a:buFont typeface="Arial"/>
              <a:buChar char="•"/>
            </a:pPr>
            <a:r>
              <a:rPr lang="es-ES" sz="800" dirty="0">
                <a:solidFill>
                  <a:srgbClr val="FF3300"/>
                </a:solidFill>
              </a:rPr>
              <a:t>End-to-</a:t>
            </a:r>
            <a:r>
              <a:rPr lang="es-ES" sz="800" dirty="0" err="1">
                <a:solidFill>
                  <a:srgbClr val="FF3300"/>
                </a:solidFill>
              </a:rPr>
              <a:t>end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security</a:t>
            </a:r>
            <a:r>
              <a:rPr lang="es-ES" sz="800" dirty="0">
                <a:solidFill>
                  <a:srgbClr val="FF3300"/>
                </a:solidFill>
              </a:rPr>
              <a:t>: </a:t>
            </a:r>
            <a:r>
              <a:rPr lang="es-ES" sz="800" dirty="0" err="1">
                <a:solidFill>
                  <a:srgbClr val="FF3300"/>
                </a:solidFill>
              </a:rPr>
              <a:t>the</a:t>
            </a:r>
            <a:r>
              <a:rPr lang="es-ES" sz="800" dirty="0">
                <a:solidFill>
                  <a:srgbClr val="FF3300"/>
                </a:solidFill>
              </a:rPr>
              <a:t> App </a:t>
            </a:r>
            <a:r>
              <a:rPr lang="es-ES" sz="800" dirty="0" err="1">
                <a:solidFill>
                  <a:srgbClr val="FF3300"/>
                </a:solidFill>
              </a:rPr>
              <a:t>Container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still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is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available</a:t>
            </a:r>
            <a:r>
              <a:rPr lang="es-ES" sz="800" dirty="0">
                <a:solidFill>
                  <a:srgbClr val="FF3300"/>
                </a:solidFill>
              </a:rPr>
              <a:t> and </a:t>
            </a:r>
            <a:r>
              <a:rPr lang="es-ES" sz="800" dirty="0" err="1">
                <a:solidFill>
                  <a:srgbClr val="FF3300"/>
                </a:solidFill>
              </a:rPr>
              <a:t>nobody</a:t>
            </a:r>
            <a:r>
              <a:rPr lang="es-ES" sz="800" dirty="0">
                <a:solidFill>
                  <a:srgbClr val="FF3300"/>
                </a:solidFill>
              </a:rPr>
              <a:t> can stop to </a:t>
            </a:r>
            <a:r>
              <a:rPr lang="es-ES" sz="800" dirty="0" err="1">
                <a:solidFill>
                  <a:srgbClr val="FF3300"/>
                </a:solidFill>
              </a:rPr>
              <a:t>make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call</a:t>
            </a:r>
            <a:r>
              <a:rPr lang="es-ES" sz="800" dirty="0">
                <a:solidFill>
                  <a:srgbClr val="FF3300"/>
                </a:solidFill>
              </a:rPr>
              <a:t> to </a:t>
            </a:r>
            <a:r>
              <a:rPr lang="es-ES" sz="800" dirty="0" err="1">
                <a:solidFill>
                  <a:srgbClr val="FF3300"/>
                </a:solidFill>
              </a:rPr>
              <a:t>that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Container</a:t>
            </a:r>
            <a:r>
              <a:rPr lang="es-ES" sz="800" dirty="0">
                <a:solidFill>
                  <a:srgbClr val="FF3300"/>
                </a:solidFill>
              </a:rPr>
              <a:t>.</a:t>
            </a:r>
          </a:p>
          <a:p>
            <a:pPr marL="171450" indent="-171450">
              <a:buFont typeface="Arial"/>
              <a:buChar char="•"/>
            </a:pPr>
            <a:r>
              <a:rPr lang="es-ES" sz="800" dirty="0" err="1">
                <a:solidFill>
                  <a:srgbClr val="FF3300"/>
                </a:solidFill>
              </a:rPr>
              <a:t>Container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Patterns</a:t>
            </a:r>
            <a:r>
              <a:rPr lang="es-ES" sz="800" dirty="0">
                <a:solidFill>
                  <a:srgbClr val="FF3300"/>
                </a:solidFill>
              </a:rPr>
              <a:t> (sidecar </a:t>
            </a:r>
            <a:r>
              <a:rPr lang="es-ES" sz="800" dirty="0" err="1">
                <a:solidFill>
                  <a:srgbClr val="FF3300"/>
                </a:solidFill>
              </a:rPr>
              <a:t>container</a:t>
            </a:r>
            <a:r>
              <a:rPr lang="es-ES" sz="800" dirty="0">
                <a:solidFill>
                  <a:srgbClr val="FF3300"/>
                </a:solidFill>
              </a:rPr>
              <a:t> as </a:t>
            </a:r>
            <a:r>
              <a:rPr lang="es-ES" sz="800" dirty="0" err="1">
                <a:solidFill>
                  <a:srgbClr val="FF3300"/>
                </a:solidFill>
              </a:rPr>
              <a:t>last-mile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protection</a:t>
            </a:r>
            <a:r>
              <a:rPr lang="es-ES" sz="800" dirty="0" smtClean="0">
                <a:solidFill>
                  <a:srgbClr val="FF3300"/>
                </a:solidFill>
              </a:rPr>
              <a:t>)</a:t>
            </a:r>
          </a:p>
          <a:p>
            <a:pPr marL="171450" indent="-171450">
              <a:buFont typeface="Arial"/>
              <a:buChar char="•"/>
            </a:pPr>
            <a:r>
              <a:rPr lang="es-ES" sz="800" dirty="0" err="1" smtClean="0">
                <a:solidFill>
                  <a:srgbClr val="FF3300"/>
                </a:solidFill>
              </a:rPr>
              <a:t>Registry</a:t>
            </a:r>
            <a:r>
              <a:rPr lang="es-ES" sz="800" dirty="0" smtClean="0">
                <a:solidFill>
                  <a:srgbClr val="FF3300"/>
                </a:solidFill>
              </a:rPr>
              <a:t>, </a:t>
            </a:r>
            <a:r>
              <a:rPr lang="es-ES" sz="800" dirty="0" err="1" smtClean="0">
                <a:solidFill>
                  <a:srgbClr val="FF3300"/>
                </a:solidFill>
              </a:rPr>
              <a:t>Auditability</a:t>
            </a:r>
            <a:r>
              <a:rPr lang="es-ES" sz="800" dirty="0" smtClean="0">
                <a:solidFill>
                  <a:srgbClr val="FF3300"/>
                </a:solidFill>
              </a:rPr>
              <a:t> and </a:t>
            </a:r>
            <a:r>
              <a:rPr lang="es-ES" sz="800" dirty="0" err="1" smtClean="0">
                <a:solidFill>
                  <a:srgbClr val="FF3300"/>
                </a:solidFill>
              </a:rPr>
              <a:t>Traceability</a:t>
            </a:r>
            <a:r>
              <a:rPr lang="es-ES" sz="800" dirty="0" smtClean="0">
                <a:solidFill>
                  <a:srgbClr val="FF3300"/>
                </a:solidFill>
              </a:rPr>
              <a:t>. </a:t>
            </a:r>
            <a:r>
              <a:rPr lang="es-ES" sz="800" dirty="0" err="1" smtClean="0">
                <a:solidFill>
                  <a:srgbClr val="FF3300"/>
                </a:solidFill>
              </a:rPr>
              <a:t>It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means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that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all</a:t>
            </a:r>
            <a:r>
              <a:rPr lang="es-ES" sz="800" dirty="0" smtClean="0">
                <a:solidFill>
                  <a:srgbClr val="FF3300"/>
                </a:solidFill>
              </a:rPr>
              <a:t> App </a:t>
            </a:r>
            <a:r>
              <a:rPr lang="es-ES" sz="800" dirty="0" err="1" smtClean="0">
                <a:solidFill>
                  <a:srgbClr val="FF3300"/>
                </a:solidFill>
              </a:rPr>
              <a:t>Containers</a:t>
            </a:r>
            <a:r>
              <a:rPr lang="es-ES" sz="800" dirty="0" smtClean="0">
                <a:solidFill>
                  <a:srgbClr val="FF3300"/>
                </a:solidFill>
              </a:rPr>
              <a:t> (</a:t>
            </a:r>
            <a:r>
              <a:rPr lang="es-ES" sz="800" dirty="0" err="1" smtClean="0">
                <a:solidFill>
                  <a:srgbClr val="FF3300"/>
                </a:solidFill>
              </a:rPr>
              <a:t>APIs</a:t>
            </a:r>
            <a:r>
              <a:rPr lang="es-ES" sz="800" dirty="0" smtClean="0">
                <a:solidFill>
                  <a:srgbClr val="FF3300"/>
                </a:solidFill>
              </a:rPr>
              <a:t> and </a:t>
            </a:r>
            <a:r>
              <a:rPr lang="es-ES" sz="800" dirty="0" err="1" smtClean="0">
                <a:solidFill>
                  <a:srgbClr val="FF3300"/>
                </a:solidFill>
              </a:rPr>
              <a:t>Microservices</a:t>
            </a:r>
            <a:r>
              <a:rPr lang="es-ES" sz="800" dirty="0" smtClean="0">
                <a:solidFill>
                  <a:srgbClr val="FF3300"/>
                </a:solidFill>
              </a:rPr>
              <a:t>) living in </a:t>
            </a:r>
            <a:r>
              <a:rPr lang="es-ES" sz="800" dirty="0" err="1" smtClean="0">
                <a:solidFill>
                  <a:srgbClr val="FF3300"/>
                </a:solidFill>
              </a:rPr>
              <a:t>the</a:t>
            </a:r>
            <a:r>
              <a:rPr lang="es-ES" sz="800" dirty="0" smtClean="0">
                <a:solidFill>
                  <a:srgbClr val="FF3300"/>
                </a:solidFill>
              </a:rPr>
              <a:t> Service </a:t>
            </a:r>
            <a:r>
              <a:rPr lang="es-ES" sz="800" dirty="0" err="1" smtClean="0">
                <a:solidFill>
                  <a:srgbClr val="FF3300"/>
                </a:solidFill>
              </a:rPr>
              <a:t>Mesh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should</a:t>
            </a:r>
            <a:r>
              <a:rPr lang="es-ES" sz="800" dirty="0" smtClean="0">
                <a:solidFill>
                  <a:srgbClr val="FF3300"/>
                </a:solidFill>
              </a:rPr>
              <a:t> be </a:t>
            </a:r>
            <a:r>
              <a:rPr lang="es-ES" sz="800" dirty="0" err="1" smtClean="0">
                <a:solidFill>
                  <a:srgbClr val="FF3300"/>
                </a:solidFill>
              </a:rPr>
              <a:t>Identified</a:t>
            </a:r>
            <a:r>
              <a:rPr lang="es-ES" sz="800" dirty="0" smtClean="0">
                <a:solidFill>
                  <a:srgbClr val="FF3300"/>
                </a:solidFill>
              </a:rPr>
              <a:t> and </a:t>
            </a:r>
            <a:r>
              <a:rPr lang="es-ES" sz="800" dirty="0" err="1" smtClean="0">
                <a:solidFill>
                  <a:srgbClr val="FF3300"/>
                </a:solidFill>
              </a:rPr>
              <a:t>Traceable</a:t>
            </a:r>
            <a:r>
              <a:rPr lang="es-ES" sz="800" dirty="0" smtClean="0">
                <a:solidFill>
                  <a:srgbClr val="FF3300"/>
                </a:solidFill>
              </a:rPr>
              <a:t>.</a:t>
            </a:r>
            <a:endParaRPr lang="es-ES" sz="800" dirty="0">
              <a:solidFill>
                <a:srgbClr val="FF3300"/>
              </a:solidFill>
            </a:endParaRPr>
          </a:p>
          <a:p>
            <a:endParaRPr lang="es-ES" sz="800" dirty="0">
              <a:solidFill>
                <a:srgbClr val="FF3300"/>
              </a:solidFill>
            </a:endParaRPr>
          </a:p>
        </p:txBody>
      </p:sp>
      <p:cxnSp>
        <p:nvCxnSpPr>
          <p:cNvPr id="192" name="Conector recto 191"/>
          <p:cNvCxnSpPr>
            <a:endCxn id="193" idx="0"/>
          </p:cNvCxnSpPr>
          <p:nvPr/>
        </p:nvCxnSpPr>
        <p:spPr>
          <a:xfrm>
            <a:off x="6084168" y="3717032"/>
            <a:ext cx="158450" cy="73715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rgbClr val="FF0000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93" name="Rectángulo redondeado 192"/>
          <p:cNvSpPr/>
          <p:nvPr/>
        </p:nvSpPr>
        <p:spPr>
          <a:xfrm>
            <a:off x="5176932" y="4454189"/>
            <a:ext cx="2131372" cy="342963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rgbClr val="FF3300"/>
                </a:solidFill>
              </a:rPr>
              <a:t>It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isn’t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secure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because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the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Pods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still</a:t>
            </a:r>
            <a:r>
              <a:rPr lang="es-ES" sz="800" dirty="0" smtClean="0">
                <a:solidFill>
                  <a:srgbClr val="FF3300"/>
                </a:solidFill>
              </a:rPr>
              <a:t> are accesibles. </a:t>
            </a:r>
            <a:r>
              <a:rPr lang="es-ES" sz="800" dirty="0" err="1" smtClean="0">
                <a:solidFill>
                  <a:srgbClr val="FF3300"/>
                </a:solidFill>
              </a:rPr>
              <a:t>Any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other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Pod</a:t>
            </a:r>
            <a:r>
              <a:rPr lang="es-ES" sz="800" dirty="0" smtClean="0">
                <a:solidFill>
                  <a:srgbClr val="FF3300"/>
                </a:solidFill>
              </a:rPr>
              <a:t> (</a:t>
            </a:r>
            <a:r>
              <a:rPr lang="es-ES" sz="800" dirty="0" err="1" smtClean="0">
                <a:solidFill>
                  <a:srgbClr val="FF3300"/>
                </a:solidFill>
              </a:rPr>
              <a:t>container</a:t>
            </a:r>
            <a:r>
              <a:rPr lang="es-ES" sz="800" dirty="0" smtClean="0">
                <a:solidFill>
                  <a:srgbClr val="FF3300"/>
                </a:solidFill>
              </a:rPr>
              <a:t>) can </a:t>
            </a:r>
            <a:r>
              <a:rPr lang="es-ES" sz="800" dirty="0" err="1" smtClean="0">
                <a:solidFill>
                  <a:srgbClr val="FF3300"/>
                </a:solidFill>
              </a:rPr>
              <a:t>call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this</a:t>
            </a:r>
            <a:r>
              <a:rPr lang="es-ES" sz="800" dirty="0" smtClean="0">
                <a:solidFill>
                  <a:srgbClr val="FF3300"/>
                </a:solidFill>
              </a:rPr>
              <a:t>.</a:t>
            </a:r>
            <a:endParaRPr lang="es-ES" sz="800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09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ángulo redondeado 165"/>
          <p:cNvSpPr/>
          <p:nvPr/>
        </p:nvSpPr>
        <p:spPr>
          <a:xfrm>
            <a:off x="3635896" y="4883769"/>
            <a:ext cx="2376000" cy="1425551"/>
          </a:xfrm>
          <a:prstGeom prst="roundRect">
            <a:avLst>
              <a:gd name="adj" fmla="val 6016"/>
            </a:avLst>
          </a:prstGeom>
          <a:solidFill>
            <a:srgbClr val="99CCFF"/>
          </a:solidFill>
          <a:ln w="3175" cap="rnd" cmpd="sng"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84" name="Elipse 83"/>
          <p:cNvSpPr>
            <a:spLocks noChangeAspect="1"/>
          </p:cNvSpPr>
          <p:nvPr/>
        </p:nvSpPr>
        <p:spPr>
          <a:xfrm>
            <a:off x="2461897" y="224051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48" name="Elipse 147"/>
          <p:cNvSpPr>
            <a:spLocks noChangeAspect="1"/>
          </p:cNvSpPr>
          <p:nvPr/>
        </p:nvSpPr>
        <p:spPr>
          <a:xfrm>
            <a:off x="3570232" y="1818508"/>
            <a:ext cx="149550" cy="14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58" name="Elipse 157"/>
          <p:cNvSpPr>
            <a:spLocks noChangeAspect="1"/>
          </p:cNvSpPr>
          <p:nvPr/>
        </p:nvSpPr>
        <p:spPr>
          <a:xfrm>
            <a:off x="3571200" y="2210078"/>
            <a:ext cx="149550" cy="14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6" name="Elipse 15"/>
          <p:cNvSpPr>
            <a:spLocks noChangeAspect="1"/>
          </p:cNvSpPr>
          <p:nvPr/>
        </p:nvSpPr>
        <p:spPr>
          <a:xfrm>
            <a:off x="6216979" y="2478541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2" name="Elipse 21"/>
          <p:cNvSpPr>
            <a:spLocks noChangeAspect="1"/>
          </p:cNvSpPr>
          <p:nvPr/>
        </p:nvSpPr>
        <p:spPr>
          <a:xfrm>
            <a:off x="6216979" y="2573064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41" name="Elipse 40"/>
          <p:cNvSpPr>
            <a:spLocks noChangeAspect="1"/>
          </p:cNvSpPr>
          <p:nvPr/>
        </p:nvSpPr>
        <p:spPr>
          <a:xfrm>
            <a:off x="6219917" y="3505252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388925" y="1379908"/>
            <a:ext cx="4858844" cy="293996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err="1" smtClean="0">
                <a:solidFill>
                  <a:schemeClr val="tx1"/>
                </a:solidFill>
              </a:rPr>
              <a:t>Hosting</a:t>
            </a:r>
            <a:r>
              <a:rPr lang="es-ES" sz="800" dirty="0" smtClean="0">
                <a:solidFill>
                  <a:schemeClr val="tx1"/>
                </a:solidFill>
              </a:rPr>
              <a:t> (Amazon EC2, Google Kubernetes, </a:t>
            </a:r>
            <a:r>
              <a:rPr lang="es-ES" sz="800" dirty="0" err="1" smtClean="0">
                <a:solidFill>
                  <a:schemeClr val="tx1"/>
                </a:solidFill>
              </a:rPr>
              <a:t>Minikube</a:t>
            </a:r>
            <a:r>
              <a:rPr lang="es-ES" sz="800" dirty="0" smtClean="0">
                <a:solidFill>
                  <a:schemeClr val="tx1"/>
                </a:solidFill>
              </a:rPr>
              <a:t>, etc.)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2816206" y="1614864"/>
            <a:ext cx="4369509" cy="259984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</a:t>
            </a:r>
          </a:p>
          <a:p>
            <a:pPr algn="r"/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53" name="Elipse 52"/>
          <p:cNvSpPr>
            <a:spLocks noChangeAspect="1"/>
          </p:cNvSpPr>
          <p:nvPr/>
        </p:nvSpPr>
        <p:spPr>
          <a:xfrm>
            <a:off x="4811252" y="3075314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79" name="Elipse 78"/>
          <p:cNvSpPr>
            <a:spLocks noChangeAspect="1"/>
          </p:cNvSpPr>
          <p:nvPr/>
        </p:nvSpPr>
        <p:spPr>
          <a:xfrm>
            <a:off x="4815432" y="2535208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82" name="Elipse 81"/>
          <p:cNvSpPr>
            <a:spLocks noChangeAspect="1"/>
          </p:cNvSpPr>
          <p:nvPr/>
        </p:nvSpPr>
        <p:spPr>
          <a:xfrm>
            <a:off x="4811252" y="1989199"/>
            <a:ext cx="209094" cy="201335"/>
          </a:xfrm>
          <a:prstGeom prst="ellipse">
            <a:avLst/>
          </a:prstGeom>
          <a:solidFill>
            <a:schemeClr val="bg1">
              <a:lumMod val="50000"/>
            </a:schemeClr>
          </a:solidFill>
          <a:ln w="3175" cap="rnd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9" name="Elipse 18"/>
          <p:cNvSpPr>
            <a:spLocks noChangeAspect="1"/>
          </p:cNvSpPr>
          <p:nvPr/>
        </p:nvSpPr>
        <p:spPr>
          <a:xfrm>
            <a:off x="5293959" y="1994601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3" name="Elipse 22"/>
          <p:cNvSpPr>
            <a:spLocks noChangeAspect="1"/>
          </p:cNvSpPr>
          <p:nvPr/>
        </p:nvSpPr>
        <p:spPr>
          <a:xfrm>
            <a:off x="5293959" y="2570776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40" name="Elipse 239"/>
          <p:cNvSpPr>
            <a:spLocks noChangeAspect="1"/>
          </p:cNvSpPr>
          <p:nvPr/>
        </p:nvSpPr>
        <p:spPr>
          <a:xfrm>
            <a:off x="5293959" y="2634794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696480"/>
          </a:xfrm>
        </p:spPr>
        <p:txBody>
          <a:bodyPr>
            <a:normAutofit fontScale="90000"/>
          </a:bodyPr>
          <a:lstStyle/>
          <a:p>
            <a:r>
              <a:rPr lang="es-ES" dirty="0"/>
              <a:t>3. </a:t>
            </a:r>
            <a:r>
              <a:rPr lang="es-ES" dirty="0" err="1"/>
              <a:t>Lab</a:t>
            </a:r>
            <a:r>
              <a:rPr lang="es-ES" dirty="0"/>
              <a:t> 02: </a:t>
            </a:r>
            <a:r>
              <a:rPr lang="en-GB" dirty="0"/>
              <a:t>Traffic Management </a:t>
            </a:r>
            <a:r>
              <a:rPr lang="mr-IN" dirty="0"/>
              <a:t>–</a:t>
            </a:r>
            <a:r>
              <a:rPr lang="en-GB" dirty="0"/>
              <a:t> Ingress &amp; Registry </a:t>
            </a:r>
            <a:r>
              <a:rPr lang="en-GB" dirty="0" smtClean="0"/>
              <a:t>(3/</a:t>
            </a:r>
            <a:r>
              <a:rPr lang="en-GB" dirty="0"/>
              <a:t>4)</a:t>
            </a:r>
            <a:endParaRPr lang="en-GB" dirty="0"/>
          </a:p>
        </p:txBody>
      </p:sp>
      <p:sp>
        <p:nvSpPr>
          <p:cNvPr id="7" name="Rectángulo 6"/>
          <p:cNvSpPr/>
          <p:nvPr/>
        </p:nvSpPr>
        <p:spPr>
          <a:xfrm>
            <a:off x="4815432" y="2534963"/>
            <a:ext cx="683996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NodePort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4815432" y="1986098"/>
            <a:ext cx="683996" cy="340731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rnd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bg1">
                    <a:lumMod val="50000"/>
                  </a:schemeClr>
                </a:solidFill>
              </a:rPr>
              <a:t>LoadBalancer</a:t>
            </a:r>
            <a:endParaRPr lang="es-E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4815432" y="3073968"/>
            <a:ext cx="683996" cy="340731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rnd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>
                <a:solidFill>
                  <a:schemeClr val="bg1">
                    <a:lumMod val="50000"/>
                  </a:schemeClr>
                </a:solidFill>
              </a:rPr>
              <a:t>ClusterIP</a:t>
            </a:r>
          </a:p>
        </p:txBody>
      </p:sp>
      <p:cxnSp>
        <p:nvCxnSpPr>
          <p:cNvPr id="44" name="Conector recto 43"/>
          <p:cNvCxnSpPr>
            <a:stCxn id="244" idx="2"/>
            <a:endCxn id="247" idx="2"/>
          </p:cNvCxnSpPr>
          <p:nvPr/>
        </p:nvCxnSpPr>
        <p:spPr>
          <a:xfrm>
            <a:off x="5845766" y="2822598"/>
            <a:ext cx="2000" cy="69021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" name="Conector recto 12"/>
          <p:cNvCxnSpPr>
            <a:stCxn id="19" idx="6"/>
            <a:endCxn id="113" idx="0"/>
          </p:cNvCxnSpPr>
          <p:nvPr/>
        </p:nvCxnSpPr>
        <p:spPr>
          <a:xfrm flipV="1">
            <a:off x="5503053" y="2093700"/>
            <a:ext cx="253740" cy="156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5" name="Arco 84"/>
          <p:cNvSpPr>
            <a:spLocks noChangeAspect="1"/>
          </p:cNvSpPr>
          <p:nvPr/>
        </p:nvSpPr>
        <p:spPr>
          <a:xfrm rot="16200000">
            <a:off x="2912452" y="208865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6" name="Conector recto 85"/>
          <p:cNvCxnSpPr>
            <a:stCxn id="87" idx="0"/>
            <a:endCxn id="85" idx="0"/>
          </p:cNvCxnSpPr>
          <p:nvPr/>
        </p:nvCxnSpPr>
        <p:spPr>
          <a:xfrm flipV="1">
            <a:off x="2912747" y="2177167"/>
            <a:ext cx="164" cy="7570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7" name="Arco 86"/>
          <p:cNvSpPr>
            <a:spLocks noChangeAspect="1"/>
          </p:cNvSpPr>
          <p:nvPr/>
        </p:nvSpPr>
        <p:spPr>
          <a:xfrm rot="5400000">
            <a:off x="2735259" y="2164355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8" name="Conector recto 87"/>
          <p:cNvCxnSpPr>
            <a:stCxn id="84" idx="6"/>
            <a:endCxn id="87" idx="2"/>
          </p:cNvCxnSpPr>
          <p:nvPr/>
        </p:nvCxnSpPr>
        <p:spPr>
          <a:xfrm>
            <a:off x="2670991" y="2341187"/>
            <a:ext cx="153241" cy="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2" name="Arco 111"/>
          <p:cNvSpPr>
            <a:spLocks noChangeAspect="1"/>
          </p:cNvSpPr>
          <p:nvPr/>
        </p:nvSpPr>
        <p:spPr>
          <a:xfrm rot="10800000">
            <a:off x="5845766" y="2400661"/>
            <a:ext cx="177946" cy="177029"/>
          </a:xfrm>
          <a:prstGeom prst="arc">
            <a:avLst/>
          </a:prstGeom>
          <a:noFill/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3" name="Arco 112"/>
          <p:cNvSpPr>
            <a:spLocks noChangeAspect="1"/>
          </p:cNvSpPr>
          <p:nvPr/>
        </p:nvSpPr>
        <p:spPr>
          <a:xfrm>
            <a:off x="5667820" y="2093700"/>
            <a:ext cx="177946" cy="177029"/>
          </a:xfrm>
          <a:prstGeom prst="arc">
            <a:avLst/>
          </a:prstGeom>
          <a:noFill/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5" name="Conector recto 114"/>
          <p:cNvCxnSpPr>
            <a:stCxn id="113" idx="2"/>
            <a:endCxn id="112" idx="2"/>
          </p:cNvCxnSpPr>
          <p:nvPr/>
        </p:nvCxnSpPr>
        <p:spPr>
          <a:xfrm>
            <a:off x="5845766" y="2182215"/>
            <a:ext cx="0" cy="30696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9" name="Conector recto 138"/>
          <p:cNvCxnSpPr>
            <a:endCxn id="84" idx="2"/>
          </p:cNvCxnSpPr>
          <p:nvPr/>
        </p:nvCxnSpPr>
        <p:spPr>
          <a:xfrm>
            <a:off x="998148" y="2341187"/>
            <a:ext cx="1463749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7" name="Rectángulo 186"/>
          <p:cNvSpPr/>
          <p:nvPr/>
        </p:nvSpPr>
        <p:spPr>
          <a:xfrm>
            <a:off x="2015750" y="1819409"/>
            <a:ext cx="748923" cy="273272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Edge</a:t>
            </a:r>
            <a:r>
              <a:rPr lang="es-ES" sz="800" dirty="0" smtClean="0">
                <a:solidFill>
                  <a:schemeClr val="tx1"/>
                </a:solidFill>
              </a:rPr>
              <a:t> Proxy</a:t>
            </a:r>
          </a:p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(Load </a:t>
            </a:r>
            <a:r>
              <a:rPr lang="en-GB" sz="800" dirty="0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9" name="Y 108"/>
          <p:cNvSpPr>
            <a:spLocks noChangeAspect="1"/>
          </p:cNvSpPr>
          <p:nvPr/>
        </p:nvSpPr>
        <p:spPr>
          <a:xfrm>
            <a:off x="2102856" y="2107404"/>
            <a:ext cx="577952" cy="576000"/>
          </a:xfrm>
          <a:prstGeom prst="flowChartSummingJunction">
            <a:avLst/>
          </a:prstGeom>
          <a:solidFill>
            <a:srgbClr val="00008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30" name="CuadroTexto 129"/>
          <p:cNvSpPr txBox="1"/>
          <p:nvPr/>
        </p:nvSpPr>
        <p:spPr>
          <a:xfrm>
            <a:off x="4622248" y="3048808"/>
            <a:ext cx="15892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>
                <a:solidFill>
                  <a:srgbClr val="7F7F7F"/>
                </a:solidFill>
              </a:rPr>
              <a:t>Port</a:t>
            </a:r>
            <a:r>
              <a:rPr lang="en-GB" sz="600" baseline="-25000" dirty="0" smtClean="0">
                <a:solidFill>
                  <a:srgbClr val="7F7F7F"/>
                </a:solidFill>
              </a:rPr>
              <a:t>3</a:t>
            </a:r>
            <a:endParaRPr lang="es-ES" sz="600" baseline="-25000" dirty="0">
              <a:solidFill>
                <a:srgbClr val="7F7F7F"/>
              </a:solidFill>
            </a:endParaRPr>
          </a:p>
        </p:txBody>
      </p:sp>
      <p:sp>
        <p:nvSpPr>
          <p:cNvPr id="131" name="CuadroTexto 130"/>
          <p:cNvSpPr txBox="1"/>
          <p:nvPr/>
        </p:nvSpPr>
        <p:spPr>
          <a:xfrm>
            <a:off x="4449380" y="2677427"/>
            <a:ext cx="31863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nodePort</a:t>
            </a:r>
            <a:r>
              <a:rPr lang="es-ES" sz="600" baseline="-25000" dirty="0" smtClean="0"/>
              <a:t>2</a:t>
            </a:r>
            <a:endParaRPr lang="es-ES" sz="600" baseline="-25000" dirty="0"/>
          </a:p>
        </p:txBody>
      </p:sp>
      <p:sp>
        <p:nvSpPr>
          <p:cNvPr id="144" name="CuadroTexto 143"/>
          <p:cNvSpPr txBox="1"/>
          <p:nvPr/>
        </p:nvSpPr>
        <p:spPr>
          <a:xfrm>
            <a:off x="4626502" y="2512036"/>
            <a:ext cx="15892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/>
              <a:t>Port</a:t>
            </a:r>
            <a:r>
              <a:rPr lang="es-ES_tradnl" sz="600" baseline="-25000" dirty="0" smtClean="0"/>
              <a:t>2</a:t>
            </a:r>
            <a:endParaRPr lang="es-ES" sz="600" baseline="-25000" dirty="0"/>
          </a:p>
        </p:txBody>
      </p:sp>
      <p:sp>
        <p:nvSpPr>
          <p:cNvPr id="215" name="Rectángulo 214"/>
          <p:cNvSpPr/>
          <p:nvPr/>
        </p:nvSpPr>
        <p:spPr>
          <a:xfrm>
            <a:off x="4872898" y="2717628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(hello-svc-np)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41" name="Conector recto 240"/>
          <p:cNvCxnSpPr>
            <a:stCxn id="240" idx="6"/>
            <a:endCxn id="244" idx="0"/>
          </p:cNvCxnSpPr>
          <p:nvPr/>
        </p:nvCxnSpPr>
        <p:spPr>
          <a:xfrm flipV="1">
            <a:off x="5503053" y="2734083"/>
            <a:ext cx="253740" cy="137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44" name="Arco 243"/>
          <p:cNvSpPr>
            <a:spLocks noChangeAspect="1"/>
          </p:cNvSpPr>
          <p:nvPr/>
        </p:nvSpPr>
        <p:spPr>
          <a:xfrm>
            <a:off x="5667820" y="273408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7" name="Arco 246"/>
          <p:cNvSpPr>
            <a:spLocks noChangeAspect="1"/>
          </p:cNvSpPr>
          <p:nvPr/>
        </p:nvSpPr>
        <p:spPr>
          <a:xfrm rot="10800000">
            <a:off x="5847766" y="3424296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0" name="Elipse 249"/>
          <p:cNvSpPr>
            <a:spLocks noChangeAspect="1"/>
          </p:cNvSpPr>
          <p:nvPr/>
        </p:nvSpPr>
        <p:spPr>
          <a:xfrm>
            <a:off x="4781915" y="2748748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Elipse 250"/>
          <p:cNvSpPr>
            <a:spLocks noChangeAspect="1"/>
          </p:cNvSpPr>
          <p:nvPr/>
        </p:nvSpPr>
        <p:spPr>
          <a:xfrm>
            <a:off x="4780014" y="3139434"/>
            <a:ext cx="72653" cy="7309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Elipse 251"/>
          <p:cNvSpPr>
            <a:spLocks noChangeAspect="1"/>
          </p:cNvSpPr>
          <p:nvPr/>
        </p:nvSpPr>
        <p:spPr>
          <a:xfrm>
            <a:off x="4780467" y="2596146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CuadroTexto 252"/>
          <p:cNvSpPr txBox="1"/>
          <p:nvPr/>
        </p:nvSpPr>
        <p:spPr>
          <a:xfrm>
            <a:off x="4475300" y="2193100"/>
            <a:ext cx="3186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>
                <a:solidFill>
                  <a:schemeClr val="bg1">
                    <a:lumMod val="50000"/>
                  </a:schemeClr>
                </a:solidFill>
              </a:rPr>
              <a:t>nodePort</a:t>
            </a:r>
            <a:r>
              <a:rPr lang="es-ES" sz="600" baseline="-250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54" name="Elipse 253"/>
          <p:cNvSpPr>
            <a:spLocks noChangeAspect="1"/>
          </p:cNvSpPr>
          <p:nvPr/>
        </p:nvSpPr>
        <p:spPr>
          <a:xfrm>
            <a:off x="4781915" y="2202213"/>
            <a:ext cx="72653" cy="7309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Elipse 254"/>
          <p:cNvSpPr>
            <a:spLocks noChangeAspect="1"/>
          </p:cNvSpPr>
          <p:nvPr/>
        </p:nvSpPr>
        <p:spPr>
          <a:xfrm>
            <a:off x="4781915" y="2051645"/>
            <a:ext cx="72653" cy="7309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CuadroTexto 255"/>
          <p:cNvSpPr txBox="1"/>
          <p:nvPr/>
        </p:nvSpPr>
        <p:spPr>
          <a:xfrm>
            <a:off x="4624421" y="1970923"/>
            <a:ext cx="158923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>
                <a:solidFill>
                  <a:schemeClr val="bg1">
                    <a:lumMod val="50000"/>
                  </a:schemeClr>
                </a:solidFill>
              </a:rPr>
              <a:t>Port</a:t>
            </a:r>
            <a:r>
              <a:rPr lang="es-ES_tradnl" sz="600" baseline="-250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es-ES" sz="6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63" name="Imagen 26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04" y="1864902"/>
            <a:ext cx="360000" cy="360000"/>
          </a:xfrm>
          <a:prstGeom prst="rect">
            <a:avLst/>
          </a:prstGeom>
        </p:spPr>
      </p:pic>
      <p:sp>
        <p:nvSpPr>
          <p:cNvPr id="264" name="Rectángulo redondeado 263"/>
          <p:cNvSpPr/>
          <p:nvPr/>
        </p:nvSpPr>
        <p:spPr>
          <a:xfrm>
            <a:off x="7640921" y="2358674"/>
            <a:ext cx="465053" cy="517020"/>
          </a:xfrm>
          <a:prstGeom prst="roundRect">
            <a:avLst>
              <a:gd name="adj" fmla="val 8040"/>
            </a:avLst>
          </a:prstGeom>
          <a:solidFill>
            <a:srgbClr val="000080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</a:rPr>
              <a:t>Docker Registry</a:t>
            </a:r>
            <a:endParaRPr lang="es-ES" sz="800" dirty="0">
              <a:solidFill>
                <a:schemeClr val="bg1"/>
              </a:solidFill>
            </a:endParaRPr>
          </a:p>
        </p:txBody>
      </p:sp>
      <p:cxnSp>
        <p:nvCxnSpPr>
          <p:cNvPr id="265" name="Conector recto 264"/>
          <p:cNvCxnSpPr>
            <a:endCxn id="264" idx="1"/>
          </p:cNvCxnSpPr>
          <p:nvPr/>
        </p:nvCxnSpPr>
        <p:spPr>
          <a:xfrm>
            <a:off x="7095379" y="2140630"/>
            <a:ext cx="545542" cy="476554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68" name="Rectángulo redondeado 67"/>
          <p:cNvSpPr/>
          <p:nvPr/>
        </p:nvSpPr>
        <p:spPr>
          <a:xfrm>
            <a:off x="6134093" y="2130944"/>
            <a:ext cx="894423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69" name="Rectángulo redondeado 68"/>
          <p:cNvSpPr/>
          <p:nvPr/>
        </p:nvSpPr>
        <p:spPr>
          <a:xfrm rot="16200000">
            <a:off x="6047057" y="2510648"/>
            <a:ext cx="540000" cy="215996"/>
          </a:xfrm>
          <a:prstGeom prst="roundRect">
            <a:avLst>
              <a:gd name="adj" fmla="val 8040"/>
            </a:avLst>
          </a:prstGeom>
          <a:solidFill>
            <a:srgbClr val="FF0000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bg1"/>
                </a:solidFill>
              </a:rPr>
              <a:t>Sidecar</a:t>
            </a:r>
            <a:r>
              <a:rPr lang="es-ES" sz="800" baseline="-25000" dirty="0" err="1" smtClean="0">
                <a:solidFill>
                  <a:schemeClr val="bg1"/>
                </a:solidFill>
              </a:rPr>
              <a:t>x</a:t>
            </a:r>
            <a:endParaRPr lang="es-ES" sz="800" baseline="-25000" dirty="0">
              <a:solidFill>
                <a:schemeClr val="bg1"/>
              </a:solidFill>
            </a:endParaRPr>
          </a:p>
        </p:txBody>
      </p:sp>
      <p:sp>
        <p:nvSpPr>
          <p:cNvPr id="74" name="Rectángulo redondeado 73"/>
          <p:cNvSpPr/>
          <p:nvPr/>
        </p:nvSpPr>
        <p:spPr>
          <a:xfrm>
            <a:off x="6134093" y="3117214"/>
            <a:ext cx="894423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75" name="Rectángulo redondeado 74"/>
          <p:cNvSpPr/>
          <p:nvPr/>
        </p:nvSpPr>
        <p:spPr>
          <a:xfrm>
            <a:off x="6490335" y="3363326"/>
            <a:ext cx="465053" cy="54000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14" name="Rectángulo 213"/>
          <p:cNvSpPr/>
          <p:nvPr/>
        </p:nvSpPr>
        <p:spPr>
          <a:xfrm>
            <a:off x="6523736" y="3691074"/>
            <a:ext cx="397079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_tradnl" sz="800" dirty="0" smtClean="0">
                <a:solidFill>
                  <a:schemeClr val="tx1"/>
                </a:solidFill>
              </a:rPr>
              <a:t>(hello-v2)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118" name="Conector recto 117"/>
          <p:cNvCxnSpPr>
            <a:stCxn id="112" idx="0"/>
            <a:endCxn id="16" idx="2"/>
          </p:cNvCxnSpPr>
          <p:nvPr/>
        </p:nvCxnSpPr>
        <p:spPr>
          <a:xfrm>
            <a:off x="5934739" y="2577690"/>
            <a:ext cx="282240" cy="151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bg1">
                <a:lumMod val="50000"/>
              </a:schemeClr>
            </a:solidFill>
            <a:prstDash val="solid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0" name="Conector recto 39"/>
          <p:cNvCxnSpPr>
            <a:stCxn id="247" idx="0"/>
            <a:endCxn id="41" idx="2"/>
          </p:cNvCxnSpPr>
          <p:nvPr/>
        </p:nvCxnSpPr>
        <p:spPr>
          <a:xfrm>
            <a:off x="5936739" y="3601325"/>
            <a:ext cx="283178" cy="459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66" name="CuadroTexto 65"/>
          <p:cNvSpPr txBox="1"/>
          <p:nvPr/>
        </p:nvSpPr>
        <p:spPr>
          <a:xfrm>
            <a:off x="6034966" y="2717705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5000</a:t>
            </a:r>
            <a:endParaRPr lang="es-ES" sz="600" dirty="0"/>
          </a:p>
        </p:txBody>
      </p:sp>
      <p:sp>
        <p:nvSpPr>
          <p:cNvPr id="76" name="CuadroTexto 75"/>
          <p:cNvSpPr txBox="1"/>
          <p:nvPr/>
        </p:nvSpPr>
        <p:spPr>
          <a:xfrm>
            <a:off x="6042041" y="3660297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5000</a:t>
            </a:r>
            <a:endParaRPr lang="es-ES" sz="600" dirty="0"/>
          </a:p>
        </p:txBody>
      </p:sp>
      <p:cxnSp>
        <p:nvCxnSpPr>
          <p:cNvPr id="37" name="Conector recto 36"/>
          <p:cNvCxnSpPr>
            <a:stCxn id="23" idx="6"/>
            <a:endCxn id="22" idx="2"/>
          </p:cNvCxnSpPr>
          <p:nvPr/>
        </p:nvCxnSpPr>
        <p:spPr>
          <a:xfrm>
            <a:off x="5503053" y="2671444"/>
            <a:ext cx="713926" cy="228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0" name="Rectángulo redondeado 119"/>
          <p:cNvSpPr/>
          <p:nvPr/>
        </p:nvSpPr>
        <p:spPr>
          <a:xfrm rot="5400000">
            <a:off x="3943142" y="2023988"/>
            <a:ext cx="106600" cy="126683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....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1" name="Rectángulo redondeado 120"/>
          <p:cNvSpPr/>
          <p:nvPr/>
        </p:nvSpPr>
        <p:spPr>
          <a:xfrm>
            <a:off x="3167912" y="2736427"/>
            <a:ext cx="612000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Deployment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2" name="Elipse 121"/>
          <p:cNvSpPr>
            <a:spLocks noChangeAspect="1"/>
          </p:cNvSpPr>
          <p:nvPr/>
        </p:nvSpPr>
        <p:spPr>
          <a:xfrm>
            <a:off x="3389159" y="2590697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1</a:t>
            </a:r>
            <a:endParaRPr lang="en-US" sz="1000" b="1" dirty="0"/>
          </a:p>
        </p:txBody>
      </p:sp>
      <p:cxnSp>
        <p:nvCxnSpPr>
          <p:cNvPr id="125" name="Conector recto 124"/>
          <p:cNvCxnSpPr>
            <a:stCxn id="95" idx="2"/>
            <a:endCxn id="122" idx="0"/>
          </p:cNvCxnSpPr>
          <p:nvPr/>
        </p:nvCxnSpPr>
        <p:spPr>
          <a:xfrm flipH="1">
            <a:off x="3497158" y="2413954"/>
            <a:ext cx="8697" cy="17674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7" name="Rectángulo redondeado 126"/>
          <p:cNvSpPr/>
          <p:nvPr/>
        </p:nvSpPr>
        <p:spPr>
          <a:xfrm>
            <a:off x="2987824" y="3076947"/>
            <a:ext cx="394898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Service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8" name="Elipse 127"/>
          <p:cNvSpPr>
            <a:spLocks noChangeAspect="1"/>
          </p:cNvSpPr>
          <p:nvPr/>
        </p:nvSpPr>
        <p:spPr>
          <a:xfrm>
            <a:off x="3043879" y="2947143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cxnSp>
        <p:nvCxnSpPr>
          <p:cNvPr id="129" name="Conector recto 128"/>
          <p:cNvCxnSpPr>
            <a:stCxn id="98" idx="1"/>
            <a:endCxn id="128" idx="0"/>
          </p:cNvCxnSpPr>
          <p:nvPr/>
        </p:nvCxnSpPr>
        <p:spPr>
          <a:xfrm>
            <a:off x="3134543" y="2414232"/>
            <a:ext cx="17335" cy="53291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2" name="Rectángulo redondeado 131"/>
          <p:cNvSpPr/>
          <p:nvPr/>
        </p:nvSpPr>
        <p:spPr>
          <a:xfrm>
            <a:off x="3856599" y="3075609"/>
            <a:ext cx="403405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33" name="Elipse 132"/>
          <p:cNvSpPr>
            <a:spLocks noChangeAspect="1"/>
          </p:cNvSpPr>
          <p:nvPr/>
        </p:nvSpPr>
        <p:spPr>
          <a:xfrm>
            <a:off x="3903531" y="2945566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cxnSp>
        <p:nvCxnSpPr>
          <p:cNvPr id="134" name="Conector recto 133"/>
          <p:cNvCxnSpPr>
            <a:stCxn id="169" idx="2"/>
            <a:endCxn id="133" idx="0"/>
          </p:cNvCxnSpPr>
          <p:nvPr/>
        </p:nvCxnSpPr>
        <p:spPr>
          <a:xfrm flipH="1">
            <a:off x="4011530" y="2595744"/>
            <a:ext cx="72070" cy="34982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5" name="Rectángulo 134"/>
          <p:cNvSpPr/>
          <p:nvPr/>
        </p:nvSpPr>
        <p:spPr>
          <a:xfrm>
            <a:off x="4871643" y="2175370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(hello-svc-</a:t>
            </a:r>
            <a:r>
              <a:rPr lang="en-US" sz="800" dirty="0" err="1" smtClean="0">
                <a:solidFill>
                  <a:schemeClr val="bg1">
                    <a:lumMod val="50000"/>
                  </a:schemeClr>
                </a:solidFill>
              </a:rPr>
              <a:t>lb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6" name="Rectángulo 135"/>
          <p:cNvSpPr/>
          <p:nvPr/>
        </p:nvSpPr>
        <p:spPr>
          <a:xfrm>
            <a:off x="4860032" y="3253794"/>
            <a:ext cx="613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(hello-svc-</a:t>
            </a:r>
            <a:r>
              <a:rPr lang="en-US" sz="800" dirty="0" err="1" smtClean="0">
                <a:solidFill>
                  <a:schemeClr val="bg1">
                    <a:lumMod val="50000"/>
                  </a:schemeClr>
                </a:solidFill>
              </a:rPr>
              <a:t>cip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37" name="Conector recto 136"/>
          <p:cNvCxnSpPr>
            <a:stCxn id="85" idx="2"/>
            <a:endCxn id="95" idx="1"/>
          </p:cNvCxnSpPr>
          <p:nvPr/>
        </p:nvCxnSpPr>
        <p:spPr>
          <a:xfrm>
            <a:off x="3001426" y="2088194"/>
            <a:ext cx="287099" cy="176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8" name="Rectángulo 97"/>
          <p:cNvSpPr/>
          <p:nvPr/>
        </p:nvSpPr>
        <p:spPr>
          <a:xfrm rot="16200000">
            <a:off x="2810544" y="1982235"/>
            <a:ext cx="647996" cy="215997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LoadBalancer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5" name="Rectángulo 94"/>
          <p:cNvSpPr/>
          <p:nvPr/>
        </p:nvSpPr>
        <p:spPr>
          <a:xfrm>
            <a:off x="3288525" y="1765954"/>
            <a:ext cx="434660" cy="648000"/>
          </a:xfrm>
          <a:prstGeom prst="rect">
            <a:avLst/>
          </a:prstGeom>
          <a:solidFill>
            <a:srgbClr val="339900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t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n-GB" sz="800" dirty="0" smtClean="0">
                <a:solidFill>
                  <a:schemeClr val="tx1"/>
                </a:solidFill>
              </a:rPr>
              <a:t>Controller</a:t>
            </a:r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2" name="Conector recto 141"/>
          <p:cNvCxnSpPr>
            <a:stCxn id="145" idx="2"/>
            <a:endCxn id="146" idx="2"/>
          </p:cNvCxnSpPr>
          <p:nvPr/>
        </p:nvCxnSpPr>
        <p:spPr>
          <a:xfrm flipH="1">
            <a:off x="4463049" y="1981232"/>
            <a:ext cx="773" cy="56039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3" name="Conector recto 142"/>
          <p:cNvCxnSpPr>
            <a:stCxn id="148" idx="6"/>
            <a:endCxn id="145" idx="0"/>
          </p:cNvCxnSpPr>
          <p:nvPr/>
        </p:nvCxnSpPr>
        <p:spPr>
          <a:xfrm>
            <a:off x="3719782" y="1890508"/>
            <a:ext cx="655067" cy="220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5" name="Arco 144"/>
          <p:cNvSpPr>
            <a:spLocks noChangeAspect="1"/>
          </p:cNvSpPr>
          <p:nvPr/>
        </p:nvSpPr>
        <p:spPr>
          <a:xfrm>
            <a:off x="4285876" y="1892717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6" name="Arco 145"/>
          <p:cNvSpPr>
            <a:spLocks noChangeAspect="1"/>
          </p:cNvSpPr>
          <p:nvPr/>
        </p:nvSpPr>
        <p:spPr>
          <a:xfrm rot="10800000">
            <a:off x="4463049" y="245310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7" name="Conector recto 146"/>
          <p:cNvCxnSpPr>
            <a:stCxn id="146" idx="0"/>
            <a:endCxn id="252" idx="2"/>
          </p:cNvCxnSpPr>
          <p:nvPr/>
        </p:nvCxnSpPr>
        <p:spPr>
          <a:xfrm>
            <a:off x="4552022" y="2630137"/>
            <a:ext cx="228445" cy="255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6" name="Conector recto 155"/>
          <p:cNvCxnSpPr>
            <a:stCxn id="158" idx="6"/>
            <a:endCxn id="157" idx="0"/>
          </p:cNvCxnSpPr>
          <p:nvPr/>
        </p:nvCxnSpPr>
        <p:spPr>
          <a:xfrm>
            <a:off x="3720750" y="2282078"/>
            <a:ext cx="607397" cy="220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7" name="Arco 156"/>
          <p:cNvSpPr>
            <a:spLocks noChangeAspect="1"/>
          </p:cNvSpPr>
          <p:nvPr/>
        </p:nvSpPr>
        <p:spPr>
          <a:xfrm>
            <a:off x="4239174" y="2284287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9" name="Conector recto 158"/>
          <p:cNvCxnSpPr>
            <a:stCxn id="157" idx="2"/>
            <a:endCxn id="160" idx="2"/>
          </p:cNvCxnSpPr>
          <p:nvPr/>
        </p:nvCxnSpPr>
        <p:spPr>
          <a:xfrm flipH="1">
            <a:off x="4416347" y="2372802"/>
            <a:ext cx="773" cy="144206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60" name="Arco 159"/>
          <p:cNvSpPr>
            <a:spLocks noChangeAspect="1"/>
          </p:cNvSpPr>
          <p:nvPr/>
        </p:nvSpPr>
        <p:spPr>
          <a:xfrm rot="10800000">
            <a:off x="4416347" y="372635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1" name="Conector recto 160"/>
          <p:cNvCxnSpPr>
            <a:stCxn id="160" idx="0"/>
          </p:cNvCxnSpPr>
          <p:nvPr/>
        </p:nvCxnSpPr>
        <p:spPr>
          <a:xfrm>
            <a:off x="4505319" y="3903382"/>
            <a:ext cx="360000" cy="255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9" name="Rectángulo 98"/>
          <p:cNvSpPr/>
          <p:nvPr/>
        </p:nvSpPr>
        <p:spPr>
          <a:xfrm>
            <a:off x="3836099" y="1766406"/>
            <a:ext cx="431995" cy="251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Resource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16" name="Rectángulo 115"/>
          <p:cNvSpPr/>
          <p:nvPr/>
        </p:nvSpPr>
        <p:spPr>
          <a:xfrm>
            <a:off x="3835777" y="2155927"/>
            <a:ext cx="431995" cy="251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Resource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n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4" name="Rectángulo redondeado 163"/>
          <p:cNvSpPr/>
          <p:nvPr/>
        </p:nvSpPr>
        <p:spPr>
          <a:xfrm>
            <a:off x="4872898" y="3784171"/>
            <a:ext cx="972868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Call NodePort </a:t>
            </a:r>
            <a:r>
              <a:rPr lang="es-ES" sz="800" dirty="0" err="1" smtClean="0">
                <a:solidFill>
                  <a:schemeClr val="tx1"/>
                </a:solidFill>
              </a:rPr>
              <a:t>or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ClusterIP</a:t>
            </a:r>
            <a:r>
              <a:rPr lang="es-ES" sz="800" dirty="0" smtClean="0">
                <a:solidFill>
                  <a:schemeClr val="tx1"/>
                </a:solidFill>
              </a:rPr>
              <a:t> to </a:t>
            </a:r>
            <a:r>
              <a:rPr lang="es-ES" sz="800" dirty="0" err="1" smtClean="0">
                <a:solidFill>
                  <a:schemeClr val="tx1"/>
                </a:solidFill>
              </a:rPr>
              <a:t>Pods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67" name="Rectángulo redondeado 166"/>
          <p:cNvSpPr/>
          <p:nvPr/>
        </p:nvSpPr>
        <p:spPr>
          <a:xfrm>
            <a:off x="5979379" y="1957216"/>
            <a:ext cx="1116000" cy="2071706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8" name="Rectángulo redondeado 167"/>
          <p:cNvSpPr/>
          <p:nvPr/>
        </p:nvSpPr>
        <p:spPr>
          <a:xfrm>
            <a:off x="4569613" y="1799711"/>
            <a:ext cx="1043999" cy="1715366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9" name="Rectángulo redondeado 168"/>
          <p:cNvSpPr/>
          <p:nvPr/>
        </p:nvSpPr>
        <p:spPr>
          <a:xfrm>
            <a:off x="3795600" y="1720777"/>
            <a:ext cx="576000" cy="874967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93" name="Rectángulo redondeado 92"/>
          <p:cNvSpPr/>
          <p:nvPr/>
        </p:nvSpPr>
        <p:spPr>
          <a:xfrm>
            <a:off x="6482293" y="2348646"/>
            <a:ext cx="465053" cy="540001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94" name="Rectángulo 93"/>
          <p:cNvSpPr/>
          <p:nvPr/>
        </p:nvSpPr>
        <p:spPr>
          <a:xfrm>
            <a:off x="6513368" y="2663641"/>
            <a:ext cx="397079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_tradnl" sz="800" dirty="0" smtClean="0">
                <a:solidFill>
                  <a:schemeClr val="tx1"/>
                </a:solidFill>
              </a:rPr>
              <a:t>(hello-v1)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6" name="Rectángulo redondeado 95"/>
          <p:cNvSpPr/>
          <p:nvPr/>
        </p:nvSpPr>
        <p:spPr>
          <a:xfrm rot="16200000">
            <a:off x="6055331" y="3523270"/>
            <a:ext cx="540000" cy="215996"/>
          </a:xfrm>
          <a:prstGeom prst="roundRect">
            <a:avLst>
              <a:gd name="adj" fmla="val 8040"/>
            </a:avLst>
          </a:prstGeom>
          <a:solidFill>
            <a:srgbClr val="FF0000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rgbClr val="FFFFFF"/>
                </a:solidFill>
              </a:rPr>
              <a:t>Sidecar</a:t>
            </a:r>
            <a:r>
              <a:rPr lang="es-ES" sz="800" baseline="-25000" dirty="0" err="1">
                <a:solidFill>
                  <a:srgbClr val="FFFFFF"/>
                </a:solidFill>
              </a:rPr>
              <a:t>y</a:t>
            </a:r>
            <a:endParaRPr lang="es-ES" sz="800" baseline="-25000" dirty="0">
              <a:solidFill>
                <a:srgbClr val="FFFFFF"/>
              </a:solidFill>
            </a:endParaRPr>
          </a:p>
        </p:txBody>
      </p:sp>
      <p:sp>
        <p:nvSpPr>
          <p:cNvPr id="97" name="Elipse 96"/>
          <p:cNvSpPr>
            <a:spLocks noChangeAspect="1"/>
          </p:cNvSpPr>
          <p:nvPr/>
        </p:nvSpPr>
        <p:spPr>
          <a:xfrm>
            <a:off x="5807715" y="4274639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4</a:t>
            </a:r>
          </a:p>
        </p:txBody>
      </p:sp>
      <p:cxnSp>
        <p:nvCxnSpPr>
          <p:cNvPr id="100" name="Conector recto 99"/>
          <p:cNvCxnSpPr>
            <a:stCxn id="96" idx="1"/>
            <a:endCxn id="97" idx="7"/>
          </p:cNvCxnSpPr>
          <p:nvPr/>
        </p:nvCxnSpPr>
        <p:spPr>
          <a:xfrm flipH="1">
            <a:off x="5992080" y="3901268"/>
            <a:ext cx="333251" cy="40500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3" name="Rectángulo redondeado 102"/>
          <p:cNvSpPr/>
          <p:nvPr/>
        </p:nvSpPr>
        <p:spPr>
          <a:xfrm>
            <a:off x="6049208" y="4253351"/>
            <a:ext cx="633208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Container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Patterns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4" name="Rectángulo 103"/>
          <p:cNvSpPr/>
          <p:nvPr/>
        </p:nvSpPr>
        <p:spPr>
          <a:xfrm>
            <a:off x="2969268" y="3356992"/>
            <a:ext cx="722660" cy="323999"/>
          </a:xfrm>
          <a:prstGeom prst="rect">
            <a:avLst/>
          </a:prstGeom>
          <a:solidFill>
            <a:srgbClr val="FF0000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t"/>
          <a:lstStyle/>
          <a:p>
            <a:pPr algn="ctr"/>
            <a:r>
              <a:rPr lang="es-ES_tradnl" sz="800" dirty="0" err="1" smtClean="0">
                <a:solidFill>
                  <a:srgbClr val="FFFFFF"/>
                </a:solidFill>
              </a:rPr>
              <a:t>AuthN</a:t>
            </a:r>
            <a:r>
              <a:rPr lang="es-ES_tradnl" sz="800" dirty="0">
                <a:solidFill>
                  <a:srgbClr val="FFFFFF"/>
                </a:solidFill>
              </a:rPr>
              <a:t> </a:t>
            </a:r>
            <a:r>
              <a:rPr lang="es-ES_tradnl" sz="800" dirty="0" smtClean="0">
                <a:solidFill>
                  <a:srgbClr val="FFFFFF"/>
                </a:solidFill>
              </a:rPr>
              <a:t>+ </a:t>
            </a:r>
            <a:r>
              <a:rPr lang="es-ES_tradnl" sz="800" dirty="0" err="1" smtClean="0">
                <a:solidFill>
                  <a:srgbClr val="FFFFFF"/>
                </a:solidFill>
              </a:rPr>
              <a:t>AuthZ</a:t>
            </a:r>
            <a:r>
              <a:rPr lang="es-ES_tradnl" sz="800" dirty="0" smtClean="0">
                <a:solidFill>
                  <a:srgbClr val="FFFFFF"/>
                </a:solidFill>
              </a:rPr>
              <a:t> </a:t>
            </a:r>
            <a:endParaRPr lang="es-ES_tradnl" sz="800" dirty="0" smtClean="0">
              <a:solidFill>
                <a:srgbClr val="FFFFFF"/>
              </a:solidFill>
            </a:endParaRPr>
          </a:p>
          <a:p>
            <a:pPr algn="ctr"/>
            <a:r>
              <a:rPr lang="es-ES_tradnl" sz="800" dirty="0" smtClean="0">
                <a:solidFill>
                  <a:srgbClr val="FFFFFF"/>
                </a:solidFill>
              </a:rPr>
              <a:t>Service</a:t>
            </a:r>
            <a:endParaRPr lang="en-GB" sz="800" dirty="0">
              <a:solidFill>
                <a:srgbClr val="FFFFFF"/>
              </a:solidFill>
            </a:endParaRPr>
          </a:p>
        </p:txBody>
      </p:sp>
      <p:sp>
        <p:nvSpPr>
          <p:cNvPr id="105" name="Elipse 104"/>
          <p:cNvSpPr>
            <a:spLocks noChangeAspect="1"/>
          </p:cNvSpPr>
          <p:nvPr/>
        </p:nvSpPr>
        <p:spPr>
          <a:xfrm>
            <a:off x="4242075" y="4319872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5</a:t>
            </a:r>
            <a:endParaRPr lang="en-US" sz="1000" b="1" dirty="0"/>
          </a:p>
        </p:txBody>
      </p:sp>
      <p:cxnSp>
        <p:nvCxnSpPr>
          <p:cNvPr id="106" name="Conector recto 105"/>
          <p:cNvCxnSpPr>
            <a:stCxn id="104" idx="3"/>
            <a:endCxn id="105" idx="1"/>
          </p:cNvCxnSpPr>
          <p:nvPr/>
        </p:nvCxnSpPr>
        <p:spPr>
          <a:xfrm>
            <a:off x="3691928" y="3518992"/>
            <a:ext cx="581779" cy="83251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0" name="Rectángulo redondeado 109"/>
          <p:cNvSpPr/>
          <p:nvPr/>
        </p:nvSpPr>
        <p:spPr>
          <a:xfrm>
            <a:off x="4463960" y="4319872"/>
            <a:ext cx="1116152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“</a:t>
            </a:r>
            <a:r>
              <a:rPr lang="es-ES" sz="800" dirty="0" err="1" smtClean="0">
                <a:solidFill>
                  <a:schemeClr val="tx1"/>
                </a:solidFill>
              </a:rPr>
              <a:t>Identity-based</a:t>
            </a:r>
            <a:r>
              <a:rPr lang="es-ES" sz="800" dirty="0" smtClean="0">
                <a:solidFill>
                  <a:schemeClr val="tx1"/>
                </a:solidFill>
              </a:rPr>
              <a:t> Security” </a:t>
            </a:r>
            <a:r>
              <a:rPr lang="es-ES" sz="800" dirty="0" err="1" smtClean="0">
                <a:solidFill>
                  <a:schemeClr val="tx1"/>
                </a:solidFill>
              </a:rPr>
              <a:t>strategy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38" name="Elipse 137"/>
          <p:cNvSpPr>
            <a:spLocks noChangeAspect="1"/>
          </p:cNvSpPr>
          <p:nvPr/>
        </p:nvSpPr>
        <p:spPr>
          <a:xfrm>
            <a:off x="3741798" y="5180703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4</a:t>
            </a:r>
          </a:p>
        </p:txBody>
      </p:sp>
      <p:sp>
        <p:nvSpPr>
          <p:cNvPr id="140" name="Rectángulo redondeado 139"/>
          <p:cNvSpPr/>
          <p:nvPr/>
        </p:nvSpPr>
        <p:spPr>
          <a:xfrm>
            <a:off x="3992599" y="5037137"/>
            <a:ext cx="1979999" cy="359997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Inject</a:t>
            </a:r>
            <a:r>
              <a:rPr lang="es-ES" sz="800" dirty="0" smtClean="0">
                <a:solidFill>
                  <a:schemeClr val="tx1"/>
                </a:solidFill>
              </a:rPr>
              <a:t> Sidecar </a:t>
            </a:r>
            <a:r>
              <a:rPr lang="es-ES" sz="800" dirty="0" smtClean="0">
                <a:solidFill>
                  <a:schemeClr val="tx1"/>
                </a:solidFill>
              </a:rPr>
              <a:t>in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same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Pod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where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App </a:t>
            </a:r>
            <a:r>
              <a:rPr lang="es-ES" sz="800" dirty="0" err="1" smtClean="0">
                <a:solidFill>
                  <a:schemeClr val="tx1"/>
                </a:solidFill>
              </a:rPr>
              <a:t>Container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is</a:t>
            </a:r>
            <a:r>
              <a:rPr lang="es-ES" sz="800" dirty="0" smtClean="0">
                <a:solidFill>
                  <a:schemeClr val="tx1"/>
                </a:solidFill>
              </a:rPr>
              <a:t> living. </a:t>
            </a:r>
            <a:r>
              <a:rPr lang="es-ES" sz="800" dirty="0">
                <a:solidFill>
                  <a:schemeClr val="tx1"/>
                </a:solidFill>
              </a:rPr>
              <a:t>S</a:t>
            </a:r>
            <a:r>
              <a:rPr lang="es-ES" sz="800" dirty="0" smtClean="0">
                <a:solidFill>
                  <a:schemeClr val="tx1"/>
                </a:solidFill>
              </a:rPr>
              <a:t>idecar </a:t>
            </a:r>
            <a:r>
              <a:rPr lang="es-ES" sz="800" dirty="0" err="1" smtClean="0">
                <a:solidFill>
                  <a:schemeClr val="tx1"/>
                </a:solidFill>
              </a:rPr>
              <a:t>bootstraps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security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config</a:t>
            </a:r>
            <a:r>
              <a:rPr lang="es-ES" sz="800" dirty="0" smtClean="0">
                <a:solidFill>
                  <a:schemeClr val="tx1"/>
                </a:solidFill>
              </a:rPr>
              <a:t>. in </a:t>
            </a:r>
            <a:r>
              <a:rPr lang="es-ES" sz="800" dirty="0" err="1" smtClean="0">
                <a:solidFill>
                  <a:schemeClr val="tx1"/>
                </a:solidFill>
              </a:rPr>
              <a:t>order</a:t>
            </a:r>
            <a:r>
              <a:rPr lang="es-ES" sz="800" dirty="0" smtClean="0">
                <a:solidFill>
                  <a:schemeClr val="tx1"/>
                </a:solidFill>
              </a:rPr>
              <a:t> to </a:t>
            </a:r>
            <a:r>
              <a:rPr lang="es-ES" sz="800" dirty="0" err="1" smtClean="0">
                <a:solidFill>
                  <a:schemeClr val="tx1"/>
                </a:solidFill>
              </a:rPr>
              <a:t>reject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traffic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coming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from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untrusted</a:t>
            </a:r>
            <a:r>
              <a:rPr lang="es-ES" sz="800" dirty="0" smtClean="0">
                <a:solidFill>
                  <a:schemeClr val="tx1"/>
                </a:solidFill>
              </a:rPr>
              <a:t> source (</a:t>
            </a:r>
            <a:r>
              <a:rPr lang="es-ES" sz="800" dirty="0" err="1" smtClean="0">
                <a:solidFill>
                  <a:schemeClr val="tx1"/>
                </a:solidFill>
              </a:rPr>
              <a:t>other</a:t>
            </a:r>
            <a:r>
              <a:rPr lang="es-ES" sz="800" dirty="0" smtClean="0">
                <a:solidFill>
                  <a:schemeClr val="tx1"/>
                </a:solidFill>
              </a:rPr>
              <a:t> App </a:t>
            </a:r>
            <a:r>
              <a:rPr lang="es-ES" sz="800" dirty="0" err="1" smtClean="0">
                <a:solidFill>
                  <a:schemeClr val="tx1"/>
                </a:solidFill>
              </a:rPr>
              <a:t>Containers</a:t>
            </a:r>
            <a:r>
              <a:rPr lang="es-ES" sz="800" dirty="0" smtClean="0">
                <a:solidFill>
                  <a:schemeClr val="tx1"/>
                </a:solidFill>
              </a:rPr>
              <a:t>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41" name="Elipse 140"/>
          <p:cNvSpPr>
            <a:spLocks noChangeAspect="1"/>
          </p:cNvSpPr>
          <p:nvPr/>
        </p:nvSpPr>
        <p:spPr>
          <a:xfrm>
            <a:off x="3741798" y="5621313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5</a:t>
            </a:r>
            <a:endParaRPr lang="en-US" sz="1000" b="1" dirty="0"/>
          </a:p>
        </p:txBody>
      </p:sp>
      <p:sp>
        <p:nvSpPr>
          <p:cNvPr id="149" name="Rectángulo redondeado 148"/>
          <p:cNvSpPr/>
          <p:nvPr/>
        </p:nvSpPr>
        <p:spPr>
          <a:xfrm>
            <a:off x="3992598" y="5513347"/>
            <a:ext cx="2015998" cy="395998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>
                <a:solidFill>
                  <a:schemeClr val="tx1"/>
                </a:solidFill>
              </a:rPr>
              <a:t>T</a:t>
            </a:r>
            <a:r>
              <a:rPr lang="es-ES" sz="800" dirty="0" err="1" smtClean="0">
                <a:solidFill>
                  <a:schemeClr val="tx1"/>
                </a:solidFill>
              </a:rPr>
              <a:t>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smtClean="0">
                <a:solidFill>
                  <a:schemeClr val="tx1"/>
                </a:solidFill>
              </a:rPr>
              <a:t>“Single </a:t>
            </a:r>
            <a:r>
              <a:rPr lang="es-ES" sz="800" dirty="0">
                <a:solidFill>
                  <a:schemeClr val="tx1"/>
                </a:solidFill>
              </a:rPr>
              <a:t>S</a:t>
            </a:r>
            <a:r>
              <a:rPr lang="es-ES" sz="800" dirty="0" smtClean="0">
                <a:solidFill>
                  <a:schemeClr val="tx1"/>
                </a:solidFill>
              </a:rPr>
              <a:t>ource of </a:t>
            </a:r>
            <a:r>
              <a:rPr lang="es-ES" sz="800" dirty="0" err="1" smtClean="0">
                <a:solidFill>
                  <a:schemeClr val="tx1"/>
                </a:solidFill>
              </a:rPr>
              <a:t>Truth</a:t>
            </a:r>
            <a:r>
              <a:rPr lang="es-ES" sz="800" dirty="0" smtClean="0">
                <a:solidFill>
                  <a:schemeClr val="tx1"/>
                </a:solidFill>
              </a:rPr>
              <a:t>“ </a:t>
            </a:r>
            <a:r>
              <a:rPr lang="es-ES" sz="800" dirty="0" smtClean="0">
                <a:solidFill>
                  <a:schemeClr val="tx1"/>
                </a:solidFill>
              </a:rPr>
              <a:t>in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Service </a:t>
            </a:r>
            <a:r>
              <a:rPr lang="es-ES" sz="800" dirty="0" err="1" smtClean="0">
                <a:solidFill>
                  <a:schemeClr val="tx1"/>
                </a:solidFill>
              </a:rPr>
              <a:t>Mesh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does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smtClean="0">
                <a:solidFill>
                  <a:schemeClr val="tx1"/>
                </a:solidFill>
              </a:rPr>
              <a:t>“</a:t>
            </a:r>
            <a:r>
              <a:rPr lang="es-ES" sz="800" dirty="0" err="1" smtClean="0">
                <a:solidFill>
                  <a:schemeClr val="tx1"/>
                </a:solidFill>
              </a:rPr>
              <a:t>AuthN</a:t>
            </a:r>
            <a:r>
              <a:rPr lang="es-ES" sz="800" dirty="0" smtClean="0">
                <a:solidFill>
                  <a:schemeClr val="tx1"/>
                </a:solidFill>
              </a:rPr>
              <a:t> &amp; </a:t>
            </a:r>
            <a:r>
              <a:rPr lang="es-ES" sz="800" dirty="0" err="1" smtClean="0">
                <a:solidFill>
                  <a:schemeClr val="tx1"/>
                </a:solidFill>
              </a:rPr>
              <a:t>AuthZ</a:t>
            </a:r>
            <a:r>
              <a:rPr lang="es-ES" sz="800" dirty="0" smtClean="0">
                <a:solidFill>
                  <a:schemeClr val="tx1"/>
                </a:solidFill>
              </a:rPr>
              <a:t>” (</a:t>
            </a:r>
            <a:r>
              <a:rPr lang="es-ES" sz="800" dirty="0" err="1" smtClean="0">
                <a:solidFill>
                  <a:schemeClr val="tx1"/>
                </a:solidFill>
              </a:rPr>
              <a:t>It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validates</a:t>
            </a:r>
            <a:r>
              <a:rPr lang="es-ES" sz="800" dirty="0" smtClean="0">
                <a:solidFill>
                  <a:schemeClr val="tx1"/>
                </a:solidFill>
              </a:rPr>
              <a:t> and </a:t>
            </a:r>
            <a:r>
              <a:rPr lang="es-ES" sz="800" dirty="0" err="1" smtClean="0">
                <a:solidFill>
                  <a:schemeClr val="tx1"/>
                </a:solidFill>
              </a:rPr>
              <a:t>authorizes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all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incomming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traffic</a:t>
            </a:r>
            <a:r>
              <a:rPr lang="es-ES" sz="800" dirty="0" smtClean="0">
                <a:solidFill>
                  <a:schemeClr val="tx1"/>
                </a:solidFill>
              </a:rPr>
              <a:t>). 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52" name="Rectángulo redondeado 151"/>
          <p:cNvSpPr/>
          <p:nvPr/>
        </p:nvSpPr>
        <p:spPr>
          <a:xfrm>
            <a:off x="3347864" y="5296074"/>
            <a:ext cx="259935" cy="427403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3200" b="1" dirty="0" smtClean="0">
                <a:solidFill>
                  <a:schemeClr val="tx1"/>
                </a:solidFill>
              </a:rPr>
              <a:t>+</a:t>
            </a:r>
            <a:endParaRPr lang="es-ES" sz="3200" b="1" dirty="0">
              <a:solidFill>
                <a:schemeClr val="tx1"/>
              </a:solidFill>
            </a:endParaRPr>
          </a:p>
        </p:txBody>
      </p:sp>
      <p:sp>
        <p:nvSpPr>
          <p:cNvPr id="153" name="Rectángulo redondeado 152"/>
          <p:cNvSpPr/>
          <p:nvPr/>
        </p:nvSpPr>
        <p:spPr>
          <a:xfrm>
            <a:off x="2894569" y="1720776"/>
            <a:ext cx="861379" cy="2432703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secure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50" name="Rectángulo redondeado 149"/>
          <p:cNvSpPr/>
          <p:nvPr/>
        </p:nvSpPr>
        <p:spPr>
          <a:xfrm>
            <a:off x="467544" y="4883769"/>
            <a:ext cx="2832362" cy="1425551"/>
          </a:xfrm>
          <a:prstGeom prst="roundRect">
            <a:avLst>
              <a:gd name="adj" fmla="val 6016"/>
            </a:avLst>
          </a:prstGeom>
          <a:solidFill>
            <a:srgbClr val="CCFF99"/>
          </a:solidFill>
          <a:ln w="3175" cap="rnd" cmpd="sng"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51" name="Elipse 150"/>
          <p:cNvSpPr>
            <a:spLocks noChangeAspect="1"/>
          </p:cNvSpPr>
          <p:nvPr/>
        </p:nvSpPr>
        <p:spPr>
          <a:xfrm>
            <a:off x="573516" y="5055335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1</a:t>
            </a:r>
            <a:endParaRPr lang="en-US" sz="1000" b="1" dirty="0"/>
          </a:p>
        </p:txBody>
      </p:sp>
      <p:sp>
        <p:nvSpPr>
          <p:cNvPr id="154" name="Rectángulo redondeado 153"/>
          <p:cNvSpPr/>
          <p:nvPr/>
        </p:nvSpPr>
        <p:spPr>
          <a:xfrm>
            <a:off x="824317" y="4944129"/>
            <a:ext cx="2417472" cy="359997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Deploy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choosen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in </a:t>
            </a:r>
            <a:r>
              <a:rPr lang="es-ES" sz="800" dirty="0" err="1" smtClean="0">
                <a:solidFill>
                  <a:schemeClr val="tx1"/>
                </a:solidFill>
              </a:rPr>
              <a:t>Pods</a:t>
            </a:r>
            <a:r>
              <a:rPr lang="es-ES" sz="800" dirty="0" smtClean="0">
                <a:solidFill>
                  <a:schemeClr val="tx1"/>
                </a:solidFill>
              </a:rPr>
              <a:t> and in a </a:t>
            </a:r>
            <a:r>
              <a:rPr lang="es-ES" sz="800" dirty="0" err="1" smtClean="0">
                <a:solidFill>
                  <a:schemeClr val="tx1"/>
                </a:solidFill>
              </a:rPr>
              <a:t>specified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dirty="0" smtClean="0">
                <a:solidFill>
                  <a:schemeClr val="tx1"/>
                </a:solidFill>
              </a:rPr>
              <a:t>. Default HTTP </a:t>
            </a:r>
            <a:r>
              <a:rPr lang="es-ES" sz="800" dirty="0" err="1" smtClean="0">
                <a:solidFill>
                  <a:schemeClr val="tx1"/>
                </a:solidFill>
              </a:rPr>
              <a:t>Backend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with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custom</a:t>
            </a:r>
            <a:r>
              <a:rPr lang="es-ES" sz="800" dirty="0" smtClean="0">
                <a:solidFill>
                  <a:schemeClr val="tx1"/>
                </a:solidFill>
              </a:rPr>
              <a:t> error pages can be </a:t>
            </a:r>
            <a:r>
              <a:rPr lang="es-ES" sz="800" dirty="0" err="1" smtClean="0">
                <a:solidFill>
                  <a:schemeClr val="tx1"/>
                </a:solidFill>
              </a:rPr>
              <a:t>implemented</a:t>
            </a:r>
            <a:r>
              <a:rPr lang="es-ES" sz="800" dirty="0" smtClean="0">
                <a:solidFill>
                  <a:schemeClr val="tx1"/>
                </a:solidFill>
              </a:rPr>
              <a:t>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55" name="Elipse 154"/>
          <p:cNvSpPr>
            <a:spLocks noChangeAspect="1"/>
          </p:cNvSpPr>
          <p:nvPr/>
        </p:nvSpPr>
        <p:spPr>
          <a:xfrm>
            <a:off x="573516" y="5486832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2</a:t>
            </a:r>
            <a:endParaRPr lang="en-US" sz="1000" b="1" dirty="0"/>
          </a:p>
        </p:txBody>
      </p:sp>
      <p:sp>
        <p:nvSpPr>
          <p:cNvPr id="162" name="Rectángulo redondeado 161"/>
          <p:cNvSpPr/>
          <p:nvPr/>
        </p:nvSpPr>
        <p:spPr>
          <a:xfrm>
            <a:off x="824317" y="5326184"/>
            <a:ext cx="2417472" cy="553485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Configure and </a:t>
            </a:r>
            <a:r>
              <a:rPr lang="es-ES" sz="800" dirty="0" err="1" smtClean="0">
                <a:solidFill>
                  <a:schemeClr val="tx1"/>
                </a:solidFill>
              </a:rPr>
              <a:t>integrate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deployed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with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EdgeProxy</a:t>
            </a:r>
            <a:r>
              <a:rPr lang="es-ES" sz="800" dirty="0" smtClean="0">
                <a:solidFill>
                  <a:schemeClr val="tx1"/>
                </a:solidFill>
              </a:rPr>
              <a:t> (Firewall, </a:t>
            </a:r>
            <a:r>
              <a:rPr lang="es-ES" sz="800" dirty="0" err="1" smtClean="0">
                <a:solidFill>
                  <a:schemeClr val="tx1"/>
                </a:solidFill>
              </a:rPr>
              <a:t>Root</a:t>
            </a:r>
            <a:r>
              <a:rPr lang="es-ES" sz="800" dirty="0" smtClean="0">
                <a:solidFill>
                  <a:schemeClr val="tx1"/>
                </a:solidFill>
              </a:rPr>
              <a:t> Proxy, Load </a:t>
            </a:r>
            <a:r>
              <a:rPr lang="es-ES" sz="800" dirty="0" err="1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, etc.). </a:t>
            </a:r>
            <a:r>
              <a:rPr lang="es-ES" sz="800" dirty="0" err="1" smtClean="0">
                <a:solidFill>
                  <a:schemeClr val="tx1"/>
                </a:solidFill>
              </a:rPr>
              <a:t>Generally</a:t>
            </a:r>
            <a:r>
              <a:rPr lang="es-ES" sz="800" dirty="0" smtClean="0">
                <a:solidFill>
                  <a:schemeClr val="tx1"/>
                </a:solidFill>
              </a:rPr>
              <a:t>,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configured</a:t>
            </a:r>
            <a:r>
              <a:rPr lang="es-ES" sz="800" dirty="0" smtClean="0">
                <a:solidFill>
                  <a:schemeClr val="tx1"/>
                </a:solidFill>
              </a:rPr>
              <a:t> as Kubernetes Service </a:t>
            </a:r>
            <a:r>
              <a:rPr lang="es-ES" sz="800" dirty="0" err="1" smtClean="0">
                <a:solidFill>
                  <a:schemeClr val="tx1"/>
                </a:solidFill>
              </a:rPr>
              <a:t>LoadBalancer</a:t>
            </a:r>
            <a:r>
              <a:rPr lang="es-ES" sz="800" dirty="0" smtClean="0">
                <a:solidFill>
                  <a:schemeClr val="tx1"/>
                </a:solidFill>
              </a:rPr>
              <a:t>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63" name="Elipse 162"/>
          <p:cNvSpPr>
            <a:spLocks noChangeAspect="1"/>
          </p:cNvSpPr>
          <p:nvPr/>
        </p:nvSpPr>
        <p:spPr>
          <a:xfrm>
            <a:off x="573516" y="5951982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sp>
        <p:nvSpPr>
          <p:cNvPr id="165" name="Rectángulo redondeado 164"/>
          <p:cNvSpPr/>
          <p:nvPr/>
        </p:nvSpPr>
        <p:spPr>
          <a:xfrm>
            <a:off x="824317" y="5870175"/>
            <a:ext cx="2417472" cy="359997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Finally</a:t>
            </a:r>
            <a:r>
              <a:rPr lang="es-ES" sz="800" dirty="0" smtClean="0">
                <a:solidFill>
                  <a:schemeClr val="tx1"/>
                </a:solidFill>
              </a:rPr>
              <a:t>, </a:t>
            </a:r>
            <a:r>
              <a:rPr lang="es-ES" sz="800" dirty="0" err="1" smtClean="0">
                <a:solidFill>
                  <a:schemeClr val="tx1"/>
                </a:solidFill>
              </a:rPr>
              <a:t>during</a:t>
            </a:r>
            <a:r>
              <a:rPr lang="es-ES" sz="800" dirty="0" smtClean="0">
                <a:solidFill>
                  <a:schemeClr val="tx1"/>
                </a:solidFill>
              </a:rPr>
              <a:t> CD time, </a:t>
            </a:r>
            <a:r>
              <a:rPr lang="es-ES" sz="800" dirty="0" err="1" smtClean="0">
                <a:solidFill>
                  <a:schemeClr val="tx1"/>
                </a:solidFill>
              </a:rPr>
              <a:t>every</a:t>
            </a:r>
            <a:r>
              <a:rPr lang="es-ES" sz="800" dirty="0" smtClean="0">
                <a:solidFill>
                  <a:schemeClr val="tx1"/>
                </a:solidFill>
              </a:rPr>
              <a:t> API/Microservice </a:t>
            </a:r>
            <a:r>
              <a:rPr lang="es-ES" sz="800" dirty="0" err="1" smtClean="0">
                <a:solidFill>
                  <a:schemeClr val="tx1"/>
                </a:solidFill>
              </a:rPr>
              <a:t>will</a:t>
            </a:r>
            <a:r>
              <a:rPr lang="es-ES" sz="800" dirty="0" smtClean="0">
                <a:solidFill>
                  <a:schemeClr val="tx1"/>
                </a:solidFill>
              </a:rPr>
              <a:t> be </a:t>
            </a:r>
            <a:r>
              <a:rPr lang="es-ES" sz="800" dirty="0" err="1" smtClean="0">
                <a:solidFill>
                  <a:schemeClr val="tx1"/>
                </a:solidFill>
              </a:rPr>
              <a:t>deployed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with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Resource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definition</a:t>
            </a:r>
            <a:r>
              <a:rPr lang="es-ES" sz="800" dirty="0" smtClean="0">
                <a:solidFill>
                  <a:schemeClr val="tx1"/>
                </a:solidFill>
              </a:rPr>
              <a:t> (</a:t>
            </a:r>
            <a:r>
              <a:rPr lang="es-ES" sz="800" dirty="0" err="1" smtClean="0">
                <a:solidFill>
                  <a:schemeClr val="tx1"/>
                </a:solidFill>
              </a:rPr>
              <a:t>routing</a:t>
            </a:r>
            <a:r>
              <a:rPr lang="es-ES" sz="800" dirty="0" smtClean="0">
                <a:solidFill>
                  <a:schemeClr val="tx1"/>
                </a:solidFill>
              </a:rPr>
              <a:t>). TLS, MTLS </a:t>
            </a:r>
            <a:r>
              <a:rPr lang="es-ES" sz="800" dirty="0" err="1" smtClean="0">
                <a:solidFill>
                  <a:schemeClr val="tx1"/>
                </a:solidFill>
              </a:rPr>
              <a:t>or</a:t>
            </a:r>
            <a:r>
              <a:rPr lang="es-ES" sz="800" dirty="0" smtClean="0">
                <a:solidFill>
                  <a:schemeClr val="tx1"/>
                </a:solidFill>
              </a:rPr>
              <a:t> HTTP can be </a:t>
            </a:r>
            <a:r>
              <a:rPr lang="es-ES" sz="800" dirty="0" err="1" smtClean="0">
                <a:solidFill>
                  <a:schemeClr val="tx1"/>
                </a:solidFill>
              </a:rPr>
              <a:t>defined</a:t>
            </a:r>
            <a:r>
              <a:rPr lang="es-ES" sz="800" dirty="0" smtClean="0">
                <a:solidFill>
                  <a:schemeClr val="tx1"/>
                </a:solidFill>
              </a:rPr>
              <a:t>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17" name="CuadroTexto 116"/>
          <p:cNvSpPr txBox="1"/>
          <p:nvPr/>
        </p:nvSpPr>
        <p:spPr>
          <a:xfrm>
            <a:off x="649608" y="2445885"/>
            <a:ext cx="152295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>
                <a:latin typeface="Consolas"/>
                <a:cs typeface="Consolas"/>
              </a:rPr>
              <a:t>http://&lt;</a:t>
            </a:r>
            <a:r>
              <a:rPr lang="es-ES_tradnl" sz="600" dirty="0" err="1" smtClean="0">
                <a:latin typeface="Consolas"/>
                <a:cs typeface="Consolas"/>
              </a:rPr>
              <a:t>PublicIP</a:t>
            </a:r>
            <a:r>
              <a:rPr lang="es-ES_tradnl" sz="600" dirty="0" smtClean="0">
                <a:latin typeface="Consolas"/>
                <a:cs typeface="Consolas"/>
              </a:rPr>
              <a:t>&gt;:&lt;</a:t>
            </a:r>
            <a:r>
              <a:rPr lang="es-ES_tradnl" sz="600" dirty="0" err="1" smtClean="0">
                <a:latin typeface="Consolas"/>
                <a:cs typeface="Consolas"/>
              </a:rPr>
              <a:t>PublicPort</a:t>
            </a:r>
            <a:r>
              <a:rPr lang="es-ES_tradnl" sz="600" dirty="0" smtClean="0">
                <a:latin typeface="Consolas"/>
                <a:cs typeface="Consolas"/>
              </a:rPr>
              <a:t>&gt;/</a:t>
            </a:r>
            <a:r>
              <a:rPr lang="es-ES_tradnl" sz="600" dirty="0" err="1" smtClean="0">
                <a:latin typeface="Consolas"/>
                <a:cs typeface="Consolas"/>
              </a:rPr>
              <a:t>hello</a:t>
            </a:r>
            <a:endParaRPr lang="es-ES" sz="600" baseline="-25000" dirty="0">
              <a:latin typeface="Consolas"/>
              <a:cs typeface="Consolas"/>
            </a:endParaRPr>
          </a:p>
        </p:txBody>
      </p:sp>
      <p:sp>
        <p:nvSpPr>
          <p:cNvPr id="119" name="Elipse 118"/>
          <p:cNvSpPr>
            <a:spLocks noChangeAspect="1"/>
          </p:cNvSpPr>
          <p:nvPr/>
        </p:nvSpPr>
        <p:spPr>
          <a:xfrm>
            <a:off x="2015750" y="2955581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7</a:t>
            </a:r>
            <a:endParaRPr lang="en-US" sz="1000" b="1" dirty="0"/>
          </a:p>
        </p:txBody>
      </p:sp>
      <p:cxnSp>
        <p:nvCxnSpPr>
          <p:cNvPr id="123" name="Conector recto 122"/>
          <p:cNvCxnSpPr>
            <a:stCxn id="109" idx="4"/>
            <a:endCxn id="119" idx="7"/>
          </p:cNvCxnSpPr>
          <p:nvPr/>
        </p:nvCxnSpPr>
        <p:spPr>
          <a:xfrm flipH="1">
            <a:off x="2200115" y="2683404"/>
            <a:ext cx="191717" cy="30380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4" name="Rectángulo redondeado 123"/>
          <p:cNvSpPr/>
          <p:nvPr/>
        </p:nvSpPr>
        <p:spPr>
          <a:xfrm>
            <a:off x="1547664" y="3190579"/>
            <a:ext cx="1008113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TLS Pass-</a:t>
            </a:r>
            <a:r>
              <a:rPr lang="es-ES" sz="800" dirty="0" err="1" smtClean="0">
                <a:solidFill>
                  <a:schemeClr val="tx1"/>
                </a:solidFill>
              </a:rPr>
              <a:t>through</a:t>
            </a:r>
            <a:r>
              <a:rPr lang="es-ES" sz="800" dirty="0" smtClean="0">
                <a:solidFill>
                  <a:schemeClr val="tx1"/>
                </a:solidFill>
              </a:rPr>
              <a:t> and </a:t>
            </a:r>
            <a:r>
              <a:rPr lang="es-ES" sz="800" dirty="0" err="1" smtClean="0">
                <a:solidFill>
                  <a:schemeClr val="tx1"/>
                </a:solidFill>
              </a:rPr>
              <a:t>Termination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config</a:t>
            </a:r>
            <a:r>
              <a:rPr lang="es-ES" sz="800" dirty="0" smtClean="0">
                <a:solidFill>
                  <a:schemeClr val="tx1"/>
                </a:solidFill>
              </a:rPr>
              <a:t>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75" name="Rectángulo redondeado 174"/>
          <p:cNvSpPr/>
          <p:nvPr/>
        </p:nvSpPr>
        <p:spPr>
          <a:xfrm>
            <a:off x="6387493" y="4883553"/>
            <a:ext cx="2432979" cy="1425551"/>
          </a:xfrm>
          <a:prstGeom prst="roundRect">
            <a:avLst>
              <a:gd name="adj" fmla="val 6016"/>
            </a:avLst>
          </a:prstGeom>
          <a:solidFill>
            <a:schemeClr val="accent4">
              <a:lumMod val="20000"/>
              <a:lumOff val="80000"/>
            </a:schemeClr>
          </a:solidFill>
          <a:ln w="3175" cap="rnd" cmpd="sng"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76" name="Elipse 175"/>
          <p:cNvSpPr>
            <a:spLocks noChangeAspect="1"/>
          </p:cNvSpPr>
          <p:nvPr/>
        </p:nvSpPr>
        <p:spPr>
          <a:xfrm>
            <a:off x="6485406" y="5114031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7</a:t>
            </a:r>
            <a:endParaRPr lang="en-US" sz="1000" b="1" dirty="0"/>
          </a:p>
        </p:txBody>
      </p:sp>
      <p:sp>
        <p:nvSpPr>
          <p:cNvPr id="177" name="Rectángulo redondeado 176"/>
          <p:cNvSpPr/>
          <p:nvPr/>
        </p:nvSpPr>
        <p:spPr>
          <a:xfrm>
            <a:off x="6744193" y="4934071"/>
            <a:ext cx="1979998" cy="540000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TLS </a:t>
            </a:r>
            <a:r>
              <a:rPr lang="es-ES" sz="800" dirty="0" err="1" smtClean="0">
                <a:solidFill>
                  <a:schemeClr val="tx1"/>
                </a:solidFill>
              </a:rPr>
              <a:t>termination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should</a:t>
            </a:r>
            <a:r>
              <a:rPr lang="es-ES" sz="800" dirty="0" smtClean="0">
                <a:solidFill>
                  <a:schemeClr val="tx1"/>
                </a:solidFill>
              </a:rPr>
              <a:t> be </a:t>
            </a:r>
            <a:r>
              <a:rPr lang="es-ES" sz="800" dirty="0" err="1" smtClean="0">
                <a:solidFill>
                  <a:schemeClr val="tx1"/>
                </a:solidFill>
              </a:rPr>
              <a:t>configured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properly</a:t>
            </a:r>
            <a:r>
              <a:rPr lang="es-ES" sz="800" dirty="0" smtClean="0">
                <a:solidFill>
                  <a:schemeClr val="tx1"/>
                </a:solidFill>
              </a:rPr>
              <a:t> in </a:t>
            </a:r>
            <a:r>
              <a:rPr lang="es-ES" sz="800" dirty="0" err="1" smtClean="0">
                <a:solidFill>
                  <a:schemeClr val="tx1"/>
                </a:solidFill>
              </a:rPr>
              <a:t>order</a:t>
            </a:r>
            <a:r>
              <a:rPr lang="es-ES" sz="800" dirty="0" smtClean="0">
                <a:solidFill>
                  <a:schemeClr val="tx1"/>
                </a:solidFill>
              </a:rPr>
              <a:t> to be </a:t>
            </a:r>
            <a:r>
              <a:rPr lang="es-ES" sz="800" dirty="0" err="1" smtClean="0">
                <a:solidFill>
                  <a:schemeClr val="tx1"/>
                </a:solidFill>
              </a:rPr>
              <a:t>managed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dynamically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for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. </a:t>
            </a:r>
            <a:r>
              <a:rPr lang="es-ES" sz="800" dirty="0" err="1" smtClean="0">
                <a:solidFill>
                  <a:schemeClr val="tx1"/>
                </a:solidFill>
              </a:rPr>
              <a:t>It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means</a:t>
            </a:r>
            <a:r>
              <a:rPr lang="es-ES" sz="800" dirty="0" smtClean="0">
                <a:solidFill>
                  <a:schemeClr val="tx1"/>
                </a:solidFill>
              </a:rPr>
              <a:t> to </a:t>
            </a:r>
            <a:r>
              <a:rPr lang="es-ES" sz="800" dirty="0" err="1" smtClean="0">
                <a:solidFill>
                  <a:schemeClr val="tx1"/>
                </a:solidFill>
              </a:rPr>
              <a:t>manage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lifecycle</a:t>
            </a:r>
            <a:r>
              <a:rPr lang="es-ES" sz="800" dirty="0" smtClean="0">
                <a:solidFill>
                  <a:schemeClr val="tx1"/>
                </a:solidFill>
              </a:rPr>
              <a:t> of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TLS </a:t>
            </a:r>
            <a:r>
              <a:rPr lang="es-ES" sz="800" dirty="0" err="1" smtClean="0">
                <a:solidFill>
                  <a:schemeClr val="tx1"/>
                </a:solidFill>
              </a:rPr>
              <a:t>Certs</a:t>
            </a:r>
            <a:r>
              <a:rPr lang="es-ES" sz="800" dirty="0" smtClean="0">
                <a:solidFill>
                  <a:schemeClr val="tx1"/>
                </a:solidFill>
              </a:rPr>
              <a:t>. 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78" name="Elipse 177"/>
          <p:cNvSpPr>
            <a:spLocks noChangeAspect="1"/>
          </p:cNvSpPr>
          <p:nvPr/>
        </p:nvSpPr>
        <p:spPr>
          <a:xfrm>
            <a:off x="6493394" y="5726159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4</a:t>
            </a:r>
            <a:endParaRPr lang="en-US" sz="1000" b="1" dirty="0"/>
          </a:p>
        </p:txBody>
      </p:sp>
      <p:sp>
        <p:nvSpPr>
          <p:cNvPr id="179" name="Rectángulo redondeado 178"/>
          <p:cNvSpPr/>
          <p:nvPr/>
        </p:nvSpPr>
        <p:spPr>
          <a:xfrm>
            <a:off x="6744194" y="5486832"/>
            <a:ext cx="1979998" cy="743340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Sidecar </a:t>
            </a:r>
            <a:r>
              <a:rPr lang="es-ES" sz="800" dirty="0" err="1" smtClean="0">
                <a:solidFill>
                  <a:schemeClr val="tx1"/>
                </a:solidFill>
              </a:rPr>
              <a:t>assures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>
                <a:solidFill>
                  <a:schemeClr val="tx1"/>
                </a:solidFill>
              </a:rPr>
              <a:t>End-to-</a:t>
            </a:r>
            <a:r>
              <a:rPr lang="es-ES" sz="800" dirty="0" err="1">
                <a:solidFill>
                  <a:schemeClr val="tx1"/>
                </a:solidFill>
              </a:rPr>
              <a:t>end</a:t>
            </a:r>
            <a:r>
              <a:rPr lang="es-ES" sz="800" dirty="0">
                <a:solidFill>
                  <a:schemeClr val="tx1"/>
                </a:solidFill>
              </a:rPr>
              <a:t> TLS </a:t>
            </a:r>
            <a:r>
              <a:rPr lang="es-ES" sz="800" dirty="0" err="1">
                <a:solidFill>
                  <a:schemeClr val="tx1"/>
                </a:solidFill>
              </a:rPr>
              <a:t>communication</a:t>
            </a:r>
            <a:r>
              <a:rPr lang="es-ES" sz="800" dirty="0">
                <a:solidFill>
                  <a:schemeClr val="tx1"/>
                </a:solidFill>
              </a:rPr>
              <a:t> </a:t>
            </a:r>
            <a:r>
              <a:rPr lang="es-ES" sz="800" dirty="0" smtClean="0">
                <a:solidFill>
                  <a:schemeClr val="tx1"/>
                </a:solidFill>
              </a:rPr>
              <a:t>(</a:t>
            </a:r>
            <a:r>
              <a:rPr lang="es-ES" sz="800" dirty="0" err="1" smtClean="0">
                <a:solidFill>
                  <a:schemeClr val="tx1"/>
                </a:solidFill>
              </a:rPr>
              <a:t>between</a:t>
            </a:r>
            <a:r>
              <a:rPr lang="es-ES" sz="800" dirty="0" smtClean="0">
                <a:solidFill>
                  <a:schemeClr val="tx1"/>
                </a:solidFill>
              </a:rPr>
              <a:t> API/Microservice and </a:t>
            </a:r>
            <a:r>
              <a:rPr lang="es-ES" sz="800" dirty="0" err="1" smtClean="0">
                <a:solidFill>
                  <a:schemeClr val="tx1"/>
                </a:solidFill>
              </a:rPr>
              <a:t>Edge</a:t>
            </a:r>
            <a:r>
              <a:rPr lang="es-ES" sz="800" dirty="0" smtClean="0">
                <a:solidFill>
                  <a:schemeClr val="tx1"/>
                </a:solidFill>
              </a:rPr>
              <a:t> Proxy </a:t>
            </a:r>
            <a:r>
              <a:rPr lang="es-ES" sz="800" dirty="0" err="1" smtClean="0">
                <a:solidFill>
                  <a:schemeClr val="tx1"/>
                </a:solidFill>
              </a:rPr>
              <a:t>through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). </a:t>
            </a:r>
            <a:r>
              <a:rPr lang="es-ES" sz="800" dirty="0" err="1" smtClean="0">
                <a:solidFill>
                  <a:schemeClr val="tx1"/>
                </a:solidFill>
              </a:rPr>
              <a:t>Additionally</a:t>
            </a:r>
            <a:r>
              <a:rPr lang="es-ES" sz="800" dirty="0" smtClean="0">
                <a:solidFill>
                  <a:schemeClr val="tx1"/>
                </a:solidFill>
              </a:rPr>
              <a:t>, Sidecar </a:t>
            </a:r>
            <a:r>
              <a:rPr lang="es-ES" sz="800" dirty="0" err="1" smtClean="0">
                <a:solidFill>
                  <a:schemeClr val="tx1"/>
                </a:solidFill>
              </a:rPr>
              <a:t>manage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TLS </a:t>
            </a:r>
            <a:r>
              <a:rPr lang="es-ES" sz="800" dirty="0" err="1" smtClean="0">
                <a:solidFill>
                  <a:schemeClr val="tx1"/>
                </a:solidFill>
              </a:rPr>
              <a:t>Certificate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Lifecycle</a:t>
            </a:r>
            <a:r>
              <a:rPr lang="es-ES" sz="800" dirty="0" smtClean="0">
                <a:solidFill>
                  <a:schemeClr val="tx1"/>
                </a:solidFill>
              </a:rPr>
              <a:t> (</a:t>
            </a:r>
            <a:r>
              <a:rPr lang="es-ES" sz="800" dirty="0" err="1" smtClean="0">
                <a:solidFill>
                  <a:schemeClr val="tx1"/>
                </a:solidFill>
              </a:rPr>
              <a:t>revocation</a:t>
            </a:r>
            <a:r>
              <a:rPr lang="es-ES" sz="800" dirty="0" smtClean="0">
                <a:solidFill>
                  <a:schemeClr val="tx1"/>
                </a:solidFill>
              </a:rPr>
              <a:t>, </a:t>
            </a:r>
            <a:r>
              <a:rPr lang="es-ES" sz="800" dirty="0" err="1" smtClean="0">
                <a:solidFill>
                  <a:schemeClr val="tx1"/>
                </a:solidFill>
              </a:rPr>
              <a:t>renewal</a:t>
            </a:r>
            <a:r>
              <a:rPr lang="es-ES" sz="800" dirty="0" smtClean="0">
                <a:solidFill>
                  <a:schemeClr val="tx1"/>
                </a:solidFill>
              </a:rPr>
              <a:t>, </a:t>
            </a:r>
            <a:r>
              <a:rPr lang="es-ES" sz="800" dirty="0" err="1" smtClean="0">
                <a:solidFill>
                  <a:schemeClr val="tx1"/>
                </a:solidFill>
              </a:rPr>
              <a:t>validations</a:t>
            </a:r>
            <a:r>
              <a:rPr lang="es-ES" sz="800" dirty="0" smtClean="0">
                <a:solidFill>
                  <a:schemeClr val="tx1"/>
                </a:solidFill>
              </a:rPr>
              <a:t>, etc.)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80" name="Rectángulo redondeado 179"/>
          <p:cNvSpPr/>
          <p:nvPr/>
        </p:nvSpPr>
        <p:spPr>
          <a:xfrm>
            <a:off x="6051503" y="5295858"/>
            <a:ext cx="259935" cy="427403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3200" b="1" dirty="0" smtClean="0">
                <a:solidFill>
                  <a:schemeClr val="tx1"/>
                </a:solidFill>
              </a:rPr>
              <a:t>+</a:t>
            </a:r>
            <a:endParaRPr lang="es-ES" sz="3200" b="1" dirty="0">
              <a:solidFill>
                <a:schemeClr val="tx1"/>
              </a:solidFill>
            </a:endParaRPr>
          </a:p>
        </p:txBody>
      </p:sp>
      <p:sp>
        <p:nvSpPr>
          <p:cNvPr id="183" name="Rectángulo redondeado 182"/>
          <p:cNvSpPr/>
          <p:nvPr/>
        </p:nvSpPr>
        <p:spPr>
          <a:xfrm>
            <a:off x="7187123" y="4646713"/>
            <a:ext cx="841261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b="1" dirty="0" smtClean="0">
                <a:solidFill>
                  <a:schemeClr val="tx1"/>
                </a:solidFill>
              </a:rPr>
              <a:t>TLS &amp; </a:t>
            </a:r>
            <a:r>
              <a:rPr lang="es-ES" sz="800" b="1" dirty="0" err="1" smtClean="0">
                <a:solidFill>
                  <a:schemeClr val="tx1"/>
                </a:solidFill>
              </a:rPr>
              <a:t>Certificates</a:t>
            </a:r>
            <a:endParaRPr lang="es-ES" sz="800" b="1" dirty="0">
              <a:solidFill>
                <a:schemeClr val="tx1"/>
              </a:solidFill>
            </a:endParaRPr>
          </a:p>
        </p:txBody>
      </p:sp>
      <p:sp>
        <p:nvSpPr>
          <p:cNvPr id="184" name="Rectángulo redondeado 183"/>
          <p:cNvSpPr/>
          <p:nvPr/>
        </p:nvSpPr>
        <p:spPr>
          <a:xfrm>
            <a:off x="3635897" y="4645132"/>
            <a:ext cx="2288963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b="1" dirty="0" smtClean="0">
                <a:solidFill>
                  <a:schemeClr val="tx1"/>
                </a:solidFill>
              </a:rPr>
              <a:t>End-to-</a:t>
            </a:r>
            <a:r>
              <a:rPr lang="es-ES" sz="800" b="1" dirty="0" err="1" smtClean="0">
                <a:solidFill>
                  <a:schemeClr val="tx1"/>
                </a:solidFill>
              </a:rPr>
              <a:t>end</a:t>
            </a:r>
            <a:r>
              <a:rPr lang="es-ES" sz="800" b="1" dirty="0" smtClean="0">
                <a:solidFill>
                  <a:schemeClr val="tx1"/>
                </a:solidFill>
              </a:rPr>
              <a:t> </a:t>
            </a:r>
            <a:r>
              <a:rPr lang="es-ES" sz="800" b="1" dirty="0" err="1" smtClean="0">
                <a:solidFill>
                  <a:schemeClr val="tx1"/>
                </a:solidFill>
              </a:rPr>
              <a:t>Authenticated</a:t>
            </a:r>
            <a:r>
              <a:rPr lang="es-ES" sz="800" b="1" dirty="0" smtClean="0">
                <a:solidFill>
                  <a:schemeClr val="tx1"/>
                </a:solidFill>
              </a:rPr>
              <a:t> </a:t>
            </a:r>
            <a:r>
              <a:rPr lang="es-ES" sz="800" b="1" dirty="0" err="1" smtClean="0">
                <a:solidFill>
                  <a:schemeClr val="tx1"/>
                </a:solidFill>
              </a:rPr>
              <a:t>Traffic</a:t>
            </a:r>
            <a:r>
              <a:rPr lang="es-ES" sz="800" b="1" dirty="0" smtClean="0">
                <a:solidFill>
                  <a:schemeClr val="tx1"/>
                </a:solidFill>
              </a:rPr>
              <a:t> Management</a:t>
            </a:r>
            <a:endParaRPr lang="es-ES" sz="800" b="1" dirty="0">
              <a:solidFill>
                <a:schemeClr val="tx1"/>
              </a:solidFill>
            </a:endParaRPr>
          </a:p>
        </p:txBody>
      </p:sp>
      <p:sp>
        <p:nvSpPr>
          <p:cNvPr id="185" name="Rectángulo redondeado 184"/>
          <p:cNvSpPr/>
          <p:nvPr/>
        </p:nvSpPr>
        <p:spPr>
          <a:xfrm>
            <a:off x="754916" y="4642364"/>
            <a:ext cx="2288963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b="1" dirty="0" err="1" smtClean="0">
                <a:solidFill>
                  <a:schemeClr val="tx1"/>
                </a:solidFill>
              </a:rPr>
              <a:t>Ingress</a:t>
            </a:r>
            <a:r>
              <a:rPr lang="es-ES" sz="800" b="1" dirty="0" smtClean="0">
                <a:solidFill>
                  <a:schemeClr val="tx1"/>
                </a:solidFill>
              </a:rPr>
              <a:t> </a:t>
            </a:r>
            <a:r>
              <a:rPr lang="es-ES" sz="800" b="1" dirty="0" err="1" smtClean="0">
                <a:solidFill>
                  <a:schemeClr val="tx1"/>
                </a:solidFill>
              </a:rPr>
              <a:t>Controller</a:t>
            </a:r>
            <a:endParaRPr lang="es-ES" sz="800" b="1" dirty="0">
              <a:solidFill>
                <a:schemeClr val="tx1"/>
              </a:solidFill>
            </a:endParaRPr>
          </a:p>
        </p:txBody>
      </p:sp>
      <p:sp>
        <p:nvSpPr>
          <p:cNvPr id="170" name="Rectángulo 169"/>
          <p:cNvSpPr/>
          <p:nvPr/>
        </p:nvSpPr>
        <p:spPr>
          <a:xfrm>
            <a:off x="2974350" y="3745087"/>
            <a:ext cx="720000" cy="215997"/>
          </a:xfrm>
          <a:prstGeom prst="rect">
            <a:avLst/>
          </a:prstGeom>
          <a:solidFill>
            <a:srgbClr val="FF0000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t"/>
          <a:lstStyle/>
          <a:p>
            <a:pPr algn="ctr"/>
            <a:r>
              <a:rPr lang="es-ES_tradnl" sz="800" dirty="0" smtClean="0">
                <a:solidFill>
                  <a:srgbClr val="FFFFFF"/>
                </a:solidFill>
              </a:rPr>
              <a:t>Service </a:t>
            </a:r>
            <a:r>
              <a:rPr lang="es-ES_tradnl" sz="800" dirty="0" err="1" smtClean="0">
                <a:solidFill>
                  <a:srgbClr val="FFFFFF"/>
                </a:solidFill>
              </a:rPr>
              <a:t>Registry</a:t>
            </a:r>
            <a:endParaRPr lang="en-GB" sz="800" dirty="0">
              <a:solidFill>
                <a:srgbClr val="FFFFFF"/>
              </a:solidFill>
            </a:endParaRPr>
          </a:p>
        </p:txBody>
      </p:sp>
      <p:sp>
        <p:nvSpPr>
          <p:cNvPr id="171" name="Elipse 170"/>
          <p:cNvSpPr>
            <a:spLocks noChangeAspect="1"/>
          </p:cNvSpPr>
          <p:nvPr/>
        </p:nvSpPr>
        <p:spPr>
          <a:xfrm>
            <a:off x="2454994" y="4351504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6</a:t>
            </a:r>
            <a:endParaRPr lang="en-US" sz="1000" b="1" dirty="0"/>
          </a:p>
        </p:txBody>
      </p:sp>
      <p:sp>
        <p:nvSpPr>
          <p:cNvPr id="172" name="Rectángulo redondeado 171"/>
          <p:cNvSpPr/>
          <p:nvPr/>
        </p:nvSpPr>
        <p:spPr>
          <a:xfrm>
            <a:off x="2707591" y="4344501"/>
            <a:ext cx="640274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Registry</a:t>
            </a:r>
            <a:r>
              <a:rPr lang="es-ES" sz="800" dirty="0" smtClean="0">
                <a:solidFill>
                  <a:schemeClr val="tx1"/>
                </a:solidFill>
              </a:rPr>
              <a:t> and </a:t>
            </a:r>
            <a:r>
              <a:rPr lang="es-ES" sz="800" dirty="0" err="1" smtClean="0">
                <a:solidFill>
                  <a:schemeClr val="tx1"/>
                </a:solidFill>
              </a:rPr>
              <a:t>Discovery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173" name="Conector recto 172"/>
          <p:cNvCxnSpPr>
            <a:stCxn id="170" idx="1"/>
            <a:endCxn id="171" idx="7"/>
          </p:cNvCxnSpPr>
          <p:nvPr/>
        </p:nvCxnSpPr>
        <p:spPr>
          <a:xfrm flipH="1">
            <a:off x="2639359" y="3853086"/>
            <a:ext cx="334991" cy="53005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74" name="Elipse 173"/>
          <p:cNvSpPr>
            <a:spLocks noChangeAspect="1"/>
          </p:cNvSpPr>
          <p:nvPr/>
        </p:nvSpPr>
        <p:spPr>
          <a:xfrm>
            <a:off x="3739943" y="5981367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6</a:t>
            </a:r>
            <a:endParaRPr lang="en-US" sz="1000" b="1" dirty="0"/>
          </a:p>
        </p:txBody>
      </p:sp>
      <p:sp>
        <p:nvSpPr>
          <p:cNvPr id="181" name="Rectángulo redondeado 180"/>
          <p:cNvSpPr/>
          <p:nvPr/>
        </p:nvSpPr>
        <p:spPr>
          <a:xfrm>
            <a:off x="3990743" y="5949280"/>
            <a:ext cx="2015998" cy="251996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It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provides</a:t>
            </a:r>
            <a:r>
              <a:rPr lang="es-ES" sz="800" dirty="0" smtClean="0">
                <a:solidFill>
                  <a:schemeClr val="tx1"/>
                </a:solidFill>
              </a:rPr>
              <a:t> a fine-</a:t>
            </a:r>
            <a:r>
              <a:rPr lang="es-ES" sz="800" dirty="0" err="1" smtClean="0">
                <a:solidFill>
                  <a:schemeClr val="tx1"/>
                </a:solidFill>
              </a:rPr>
              <a:t>grained</a:t>
            </a:r>
            <a:r>
              <a:rPr lang="es-ES" sz="800" dirty="0" smtClean="0">
                <a:solidFill>
                  <a:schemeClr val="tx1"/>
                </a:solidFill>
              </a:rPr>
              <a:t> control </a:t>
            </a:r>
            <a:r>
              <a:rPr lang="es-ES" sz="800" dirty="0" err="1" smtClean="0">
                <a:solidFill>
                  <a:schemeClr val="tx1"/>
                </a:solidFill>
              </a:rPr>
              <a:t>over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all</a:t>
            </a:r>
            <a:r>
              <a:rPr lang="es-ES" sz="800" dirty="0" smtClean="0">
                <a:solidFill>
                  <a:schemeClr val="tx1"/>
                </a:solidFill>
              </a:rPr>
              <a:t> App </a:t>
            </a:r>
            <a:r>
              <a:rPr lang="es-ES" sz="800" dirty="0" err="1" smtClean="0">
                <a:solidFill>
                  <a:schemeClr val="tx1"/>
                </a:solidFill>
              </a:rPr>
              <a:t>Containers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running</a:t>
            </a:r>
            <a:r>
              <a:rPr lang="es-ES" sz="800" dirty="0" smtClean="0">
                <a:solidFill>
                  <a:schemeClr val="tx1"/>
                </a:solidFill>
              </a:rPr>
              <a:t> in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Service </a:t>
            </a:r>
            <a:r>
              <a:rPr lang="es-ES" sz="800" dirty="0" err="1" smtClean="0">
                <a:solidFill>
                  <a:schemeClr val="tx1"/>
                </a:solidFill>
              </a:rPr>
              <a:t>Mesh</a:t>
            </a:r>
            <a:r>
              <a:rPr lang="es-ES" sz="800" dirty="0" smtClean="0">
                <a:solidFill>
                  <a:schemeClr val="tx1"/>
                </a:solidFill>
              </a:rPr>
              <a:t>. </a:t>
            </a:r>
            <a:endParaRPr lang="es-E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119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602133" cy="696480"/>
          </a:xfrm>
        </p:spPr>
        <p:txBody>
          <a:bodyPr>
            <a:normAutofit/>
          </a:bodyPr>
          <a:lstStyle/>
          <a:p>
            <a:r>
              <a:rPr lang="es-ES" dirty="0" smtClean="0"/>
              <a:t>1. Digital Transformation: IT </a:t>
            </a:r>
            <a:r>
              <a:rPr lang="es-ES" dirty="0" err="1" smtClean="0"/>
              <a:t>World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changing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6283" y="1870906"/>
            <a:ext cx="6419919" cy="36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Rectángulo 3"/>
          <p:cNvSpPr/>
          <p:nvPr/>
        </p:nvSpPr>
        <p:spPr>
          <a:xfrm>
            <a:off x="1436282" y="5500184"/>
            <a:ext cx="54427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dirty="0" smtClean="0">
                <a:hlinkClick r:id="rId3"/>
              </a:rPr>
              <a:t>https://www.slideshare.net/asotobu/sail-in-the-cloud</a:t>
            </a:r>
            <a:r>
              <a:rPr lang="es-ES" sz="1000" dirty="0" smtClean="0"/>
              <a:t> 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3333359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696480"/>
          </a:xfrm>
        </p:spPr>
        <p:txBody>
          <a:bodyPr>
            <a:normAutofit fontScale="90000"/>
          </a:bodyPr>
          <a:lstStyle/>
          <a:p>
            <a:r>
              <a:rPr lang="es-ES" dirty="0"/>
              <a:t>3. </a:t>
            </a:r>
            <a:r>
              <a:rPr lang="es-ES" dirty="0" err="1"/>
              <a:t>Lab</a:t>
            </a:r>
            <a:r>
              <a:rPr lang="es-ES" dirty="0"/>
              <a:t> 02: </a:t>
            </a:r>
            <a:r>
              <a:rPr lang="en-GB" dirty="0"/>
              <a:t>Traffic Management </a:t>
            </a:r>
            <a:r>
              <a:rPr lang="mr-IN" dirty="0"/>
              <a:t>–</a:t>
            </a:r>
            <a:r>
              <a:rPr lang="en-GB" dirty="0"/>
              <a:t> Ingress &amp; Registry </a:t>
            </a:r>
            <a:r>
              <a:rPr lang="en-GB" dirty="0" smtClean="0"/>
              <a:t>(4/</a:t>
            </a:r>
            <a:r>
              <a:rPr lang="en-GB" dirty="0"/>
              <a:t>4)</a:t>
            </a:r>
            <a:endParaRPr lang="en-GB" dirty="0"/>
          </a:p>
        </p:txBody>
      </p:sp>
      <p:sp>
        <p:nvSpPr>
          <p:cNvPr id="328" name="Rectángulo 327"/>
          <p:cNvSpPr/>
          <p:nvPr/>
        </p:nvSpPr>
        <p:spPr>
          <a:xfrm>
            <a:off x="3131840" y="3501009"/>
            <a:ext cx="5760640" cy="288031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/>
          <a:lstStyle/>
          <a:p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##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installing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Istio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Ingress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and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Pilot</a:t>
            </a:r>
            <a:r>
              <a:rPr lang="es-ES" sz="700" i="1" dirty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(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Registry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/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Discovery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)</a:t>
            </a:r>
            <a:endParaRPr lang="es-ES" sz="700" i="1" dirty="0" smtClean="0">
              <a:solidFill>
                <a:srgbClr val="008000"/>
              </a:solidFill>
              <a:latin typeface="Menlo-Regular"/>
            </a:endParaRPr>
          </a:p>
          <a:p>
            <a:r>
              <a:rPr lang="es-ES" sz="700" dirty="0">
                <a:solidFill>
                  <a:srgbClr val="000000"/>
                </a:solidFill>
                <a:latin typeface="Menlo-Regular"/>
              </a:rPr>
              <a:t>$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kubectl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apply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-f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install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/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kubernetes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/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components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/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istio-ns.yaml</a:t>
            </a:r>
            <a:endParaRPr lang="es-ES" sz="700" dirty="0">
              <a:solidFill>
                <a:srgbClr val="000000"/>
              </a:solidFill>
              <a:latin typeface="Menlo-Regular"/>
            </a:endParaRPr>
          </a:p>
          <a:p>
            <a:r>
              <a:rPr lang="es-ES" sz="700" dirty="0">
                <a:solidFill>
                  <a:srgbClr val="000000"/>
                </a:solidFill>
                <a:latin typeface="Menlo-Regular"/>
              </a:rPr>
              <a:t>$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kubectl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apply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-f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install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/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kubernetes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/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components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/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istio-config.yaml</a:t>
            </a:r>
            <a:endParaRPr lang="es-ES" sz="700" dirty="0">
              <a:solidFill>
                <a:srgbClr val="000000"/>
              </a:solidFill>
              <a:latin typeface="Menlo-Regular"/>
            </a:endParaRPr>
          </a:p>
          <a:p>
            <a:r>
              <a:rPr lang="es-ES" sz="700" dirty="0">
                <a:solidFill>
                  <a:srgbClr val="000000"/>
                </a:solidFill>
                <a:latin typeface="Menlo-Regular"/>
              </a:rPr>
              <a:t>$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kubectl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apply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-f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install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/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kubernetes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/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components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/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istio-</a:t>
            </a:r>
            <a:r>
              <a:rPr lang="es-ES" sz="700" dirty="0" err="1" smtClean="0">
                <a:solidFill>
                  <a:srgbClr val="000000"/>
                </a:solidFill>
                <a:latin typeface="Menlo-Regular"/>
              </a:rPr>
              <a:t>pilot.yaml</a:t>
            </a:r>
            <a:endParaRPr lang="es-ES" sz="700" dirty="0" smtClean="0">
              <a:solidFill>
                <a:srgbClr val="000000"/>
              </a:solidFill>
              <a:latin typeface="Menlo-Regular"/>
            </a:endParaRPr>
          </a:p>
          <a:p>
            <a:r>
              <a:rPr lang="es-ES" sz="700" i="1" dirty="0">
                <a:solidFill>
                  <a:srgbClr val="008000"/>
                </a:solidFill>
                <a:latin typeface="Menlo-Regular"/>
              </a:rPr>
              <a:t>##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before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installing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>
                <a:solidFill>
                  <a:srgbClr val="008000"/>
                </a:solidFill>
                <a:latin typeface="Menlo-Regular"/>
              </a:rPr>
              <a:t>Istio</a:t>
            </a:r>
            <a:r>
              <a:rPr lang="es-ES" sz="700" i="1" dirty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>
                <a:solidFill>
                  <a:srgbClr val="008000"/>
                </a:solidFill>
                <a:latin typeface="Menlo-Regular"/>
              </a:rPr>
              <a:t>Ingress</a:t>
            </a:r>
            <a:r>
              <a:rPr lang="es-ES" sz="700" i="1" dirty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>
                <a:solidFill>
                  <a:srgbClr val="008000"/>
                </a:solidFill>
                <a:latin typeface="Menlo-Regular"/>
              </a:rPr>
              <a:t>remove</a:t>
            </a:r>
            <a:r>
              <a:rPr lang="es-ES" sz="700" i="1" dirty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configuration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>
                <a:solidFill>
                  <a:srgbClr val="008000"/>
                </a:solidFill>
                <a:latin typeface="Menlo-Regular"/>
              </a:rPr>
              <a:t>about</a:t>
            </a:r>
            <a:r>
              <a:rPr lang="es-ES" sz="700" i="1" dirty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mixer</a:t>
            </a:r>
            <a:r>
              <a:rPr lang="es-ES" sz="700" i="1" dirty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and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zipkin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(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monitoring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)</a:t>
            </a:r>
            <a:endParaRPr lang="es-ES" sz="700" i="1" dirty="0">
              <a:solidFill>
                <a:srgbClr val="008000"/>
              </a:solidFill>
              <a:latin typeface="Menlo-Regular"/>
            </a:endParaRPr>
          </a:p>
          <a:p>
            <a:r>
              <a:rPr lang="es-ES" sz="700" dirty="0">
                <a:solidFill>
                  <a:srgbClr val="000000"/>
                </a:solidFill>
                <a:latin typeface="Menlo-Regular"/>
              </a:rPr>
              <a:t>$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kubectl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apply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-f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install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/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kubernetes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/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components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/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istio-</a:t>
            </a:r>
            <a:r>
              <a:rPr lang="es-ES" sz="700" dirty="0" err="1" smtClean="0">
                <a:solidFill>
                  <a:srgbClr val="000000"/>
                </a:solidFill>
                <a:latin typeface="Menlo-Regular"/>
              </a:rPr>
              <a:t>ingress.yaml</a:t>
            </a:r>
            <a:endParaRPr lang="es-ES" sz="700" dirty="0" smtClean="0">
              <a:solidFill>
                <a:srgbClr val="000000"/>
              </a:solidFill>
              <a:latin typeface="Menlo-Regular"/>
            </a:endParaRPr>
          </a:p>
          <a:p>
            <a:endParaRPr lang="es-ES" sz="700" dirty="0">
              <a:solidFill>
                <a:srgbClr val="000000"/>
              </a:solidFill>
              <a:latin typeface="Menlo-Regular"/>
            </a:endParaRPr>
          </a:p>
          <a:p>
            <a:r>
              <a:rPr lang="es-ES" sz="700" i="1" dirty="0">
                <a:solidFill>
                  <a:srgbClr val="008000"/>
                </a:solidFill>
                <a:latin typeface="Menlo-Regular"/>
              </a:rPr>
              <a:t>##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deploy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HelloWorld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App and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Ingress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Resource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definition</a:t>
            </a:r>
            <a:endParaRPr lang="es-ES" sz="700" i="1" dirty="0" smtClean="0">
              <a:solidFill>
                <a:srgbClr val="008000"/>
              </a:solidFill>
              <a:latin typeface="Menlo-Regular"/>
            </a:endParaRPr>
          </a:p>
          <a:p>
            <a:r>
              <a:rPr lang="es-ES" sz="700" dirty="0">
                <a:solidFill>
                  <a:srgbClr val="000000"/>
                </a:solidFill>
                <a:latin typeface="Menlo-Regular"/>
              </a:rPr>
              <a:t>$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kubectl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apply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-f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hello-app-with-</a:t>
            </a:r>
            <a:r>
              <a:rPr lang="es-ES" sz="700" dirty="0" err="1" smtClean="0">
                <a:solidFill>
                  <a:srgbClr val="000000"/>
                </a:solidFill>
                <a:latin typeface="Menlo-Regular"/>
              </a:rPr>
              <a:t>ingress.yaml</a:t>
            </a:r>
            <a:endParaRPr lang="es-ES" sz="700" dirty="0" smtClean="0">
              <a:solidFill>
                <a:srgbClr val="000000"/>
              </a:solidFill>
              <a:latin typeface="Menlo-Regular"/>
            </a:endParaRPr>
          </a:p>
          <a:p>
            <a:endParaRPr lang="es-ES" sz="700" dirty="0" smtClean="0">
              <a:solidFill>
                <a:srgbClr val="000000"/>
              </a:solidFill>
              <a:latin typeface="Menlo-Regular"/>
            </a:endParaRPr>
          </a:p>
          <a:p>
            <a:r>
              <a:rPr lang="es-ES" sz="700" i="1" dirty="0">
                <a:solidFill>
                  <a:srgbClr val="008000"/>
                </a:solidFill>
                <a:latin typeface="Menlo-Regular"/>
              </a:rPr>
              <a:t>##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check</a:t>
            </a:r>
            <a:r>
              <a:rPr lang="es-ES" sz="700" i="1" dirty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that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HelloWorld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is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managed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through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Istio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Ingress</a:t>
            </a:r>
            <a:endParaRPr lang="es-ES" sz="700" i="1" dirty="0">
              <a:solidFill>
                <a:srgbClr val="008000"/>
              </a:solidFill>
              <a:latin typeface="Menlo-Regular"/>
            </a:endParaRPr>
          </a:p>
          <a:p>
            <a:r>
              <a:rPr lang="es-ES" sz="700" dirty="0">
                <a:solidFill>
                  <a:srgbClr val="000000"/>
                </a:solidFill>
                <a:latin typeface="Menlo-Regular"/>
              </a:rPr>
              <a:t>$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kubectl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logs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-l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istio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=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ingress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-n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istio-system</a:t>
            </a:r>
            <a:endParaRPr lang="es-ES" sz="700" dirty="0">
              <a:solidFill>
                <a:srgbClr val="000000"/>
              </a:solidFill>
              <a:latin typeface="Menlo-Regular"/>
            </a:endParaRPr>
          </a:p>
          <a:p>
            <a:r>
              <a:rPr lang="es-ES" sz="700" dirty="0">
                <a:solidFill>
                  <a:srgbClr val="000000"/>
                </a:solidFill>
                <a:latin typeface="Menlo-Regular"/>
              </a:rPr>
              <a:t>...</a:t>
            </a:r>
          </a:p>
          <a:p>
            <a:r>
              <a:rPr lang="es-ES" sz="700" dirty="0" smtClean="0">
                <a:solidFill>
                  <a:srgbClr val="000000"/>
                </a:solidFill>
                <a:latin typeface="Menlo-Regular"/>
              </a:rPr>
              <a:t>[...]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removing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cluster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out.hello-svc-np.hello.svc.cluster.local|http</a:t>
            </a:r>
            <a:endParaRPr lang="es-ES" sz="700" dirty="0">
              <a:solidFill>
                <a:srgbClr val="000000"/>
              </a:solidFill>
              <a:latin typeface="Menlo-Regular"/>
            </a:endParaRPr>
          </a:p>
          <a:p>
            <a:r>
              <a:rPr lang="es-ES" sz="700" dirty="0" smtClean="0">
                <a:solidFill>
                  <a:srgbClr val="000000"/>
                </a:solidFill>
                <a:latin typeface="Menlo-Regular"/>
              </a:rPr>
              <a:t>[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...</a:t>
            </a:r>
            <a:r>
              <a:rPr lang="es-ES" sz="700" dirty="0" smtClean="0">
                <a:solidFill>
                  <a:srgbClr val="000000"/>
                </a:solidFill>
                <a:latin typeface="Menlo-Regular"/>
              </a:rPr>
              <a:t>]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add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/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update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cluster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out.hello-svc-np.hello.svc.cluster.local|http</a:t>
            </a:r>
            <a:endParaRPr lang="es-ES" sz="700" dirty="0">
              <a:solidFill>
                <a:srgbClr val="000000"/>
              </a:solidFill>
              <a:latin typeface="Menlo-Regular"/>
            </a:endParaRPr>
          </a:p>
          <a:p>
            <a:endParaRPr lang="es-ES" sz="700" dirty="0">
              <a:solidFill>
                <a:srgbClr val="000000"/>
              </a:solidFill>
              <a:latin typeface="Menlo-Regular"/>
            </a:endParaRPr>
          </a:p>
          <a:p>
            <a:r>
              <a:rPr lang="es-ES" sz="700" i="1" dirty="0">
                <a:solidFill>
                  <a:srgbClr val="008000"/>
                </a:solidFill>
                <a:latin typeface="Menlo-Regular"/>
              </a:rPr>
              <a:t>##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call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the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HelloWorld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API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through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Ingress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Controller</a:t>
            </a:r>
            <a:endParaRPr lang="es-ES" sz="700" i="1" dirty="0">
              <a:solidFill>
                <a:srgbClr val="008000"/>
              </a:solidFill>
              <a:latin typeface="Menlo-Regular"/>
            </a:endParaRPr>
          </a:p>
          <a:p>
            <a:r>
              <a:rPr lang="es-ES" sz="700" dirty="0">
                <a:solidFill>
                  <a:srgbClr val="000000"/>
                </a:solidFill>
                <a:latin typeface="Menlo-Regular"/>
              </a:rPr>
              <a:t>$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kubectl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get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svc -l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istio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=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ingress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-n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istio-</a:t>
            </a:r>
            <a:r>
              <a:rPr lang="es-ES" sz="700" dirty="0" err="1" smtClean="0">
                <a:solidFill>
                  <a:srgbClr val="000000"/>
                </a:solidFill>
                <a:latin typeface="Menlo-Regular"/>
              </a:rPr>
              <a:t>system</a:t>
            </a:r>
            <a:endParaRPr lang="es-ES" sz="700" dirty="0">
              <a:solidFill>
                <a:srgbClr val="000000"/>
              </a:solidFill>
              <a:latin typeface="Menlo-Regular"/>
            </a:endParaRPr>
          </a:p>
          <a:p>
            <a:r>
              <a:rPr lang="es-ES" sz="700" dirty="0">
                <a:solidFill>
                  <a:srgbClr val="000000"/>
                </a:solidFill>
                <a:latin typeface="Menlo-Regular"/>
              </a:rPr>
              <a:t>NAME            TYPE           CLUSTER-IP     EXTERNAL-IP   PORT(S)                      </a:t>
            </a:r>
            <a:r>
              <a:rPr lang="es-ES" sz="700" dirty="0" smtClean="0">
                <a:solidFill>
                  <a:srgbClr val="000000"/>
                </a:solidFill>
                <a:latin typeface="Menlo-Regular"/>
              </a:rPr>
              <a:t>AGE</a:t>
            </a:r>
            <a:endParaRPr lang="es-ES" sz="700" dirty="0">
              <a:solidFill>
                <a:srgbClr val="000000"/>
              </a:solidFill>
              <a:latin typeface="Menlo-Regular"/>
            </a:endParaRPr>
          </a:p>
          <a:p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istio-ingress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 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LoadBalancer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  10.110.84.84   &lt;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pending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&gt;     80:32148/TCP,443:31183/TCP   16m </a:t>
            </a:r>
          </a:p>
          <a:p>
            <a:endParaRPr lang="es-ES" sz="700" dirty="0">
              <a:solidFill>
                <a:srgbClr val="000000"/>
              </a:solidFill>
              <a:latin typeface="Menlo-Regular"/>
            </a:endParaRPr>
          </a:p>
          <a:p>
            <a:r>
              <a:rPr lang="es-ES" sz="700" dirty="0">
                <a:solidFill>
                  <a:srgbClr val="000000"/>
                </a:solidFill>
                <a:latin typeface="Menlo-Regular"/>
              </a:rPr>
              <a:t>$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export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700" dirty="0" smtClean="0">
                <a:solidFill>
                  <a:srgbClr val="000000"/>
                </a:solidFill>
                <a:latin typeface="Menlo-Regular"/>
              </a:rPr>
              <a:t>ING_PORT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=$(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kubectl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get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svc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istio-ingress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-n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istio-system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-o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jsonpath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='{.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spec.ports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[0].nodePort}')</a:t>
            </a:r>
          </a:p>
          <a:p>
            <a:r>
              <a:rPr lang="es-ES" sz="700" dirty="0">
                <a:solidFill>
                  <a:srgbClr val="000000"/>
                </a:solidFill>
                <a:latin typeface="Menlo-Regular"/>
              </a:rPr>
              <a:t>$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curl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-s http://$(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minikube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ip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):$</a:t>
            </a:r>
            <a:r>
              <a:rPr lang="es-ES" sz="700" dirty="0" smtClean="0">
                <a:solidFill>
                  <a:srgbClr val="000000"/>
                </a:solidFill>
                <a:latin typeface="Menlo-Regular"/>
              </a:rPr>
              <a:t>{ING_PORT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}/</a:t>
            </a:r>
            <a:r>
              <a:rPr lang="es-ES" sz="700" dirty="0" err="1" smtClean="0">
                <a:solidFill>
                  <a:srgbClr val="000000"/>
                </a:solidFill>
                <a:latin typeface="Menlo-Regular"/>
              </a:rPr>
              <a:t>hello</a:t>
            </a:r>
            <a:endParaRPr lang="es-ES" sz="700" dirty="0" smtClean="0">
              <a:solidFill>
                <a:srgbClr val="000000"/>
              </a:solidFill>
              <a:latin typeface="Menlo-Regular"/>
            </a:endParaRPr>
          </a:p>
          <a:p>
            <a:endParaRPr lang="es-ES" sz="700" dirty="0" smtClean="0">
              <a:solidFill>
                <a:srgbClr val="000000"/>
              </a:solidFill>
              <a:latin typeface="Menlo-Regular"/>
            </a:endParaRPr>
          </a:p>
          <a:p>
            <a:r>
              <a:rPr lang="es-ES" sz="700" i="1" dirty="0">
                <a:solidFill>
                  <a:srgbClr val="008000"/>
                </a:solidFill>
                <a:latin typeface="Menlo-Regular"/>
              </a:rPr>
              <a:t>##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exploring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Istio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Pilot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by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calling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Istio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Pilot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API</a:t>
            </a:r>
            <a:endParaRPr lang="es-ES" sz="700" dirty="0">
              <a:solidFill>
                <a:srgbClr val="000000"/>
              </a:solidFill>
              <a:latin typeface="Menlo-Regular"/>
            </a:endParaRPr>
          </a:p>
          <a:p>
            <a:r>
              <a:rPr lang="en-US" sz="700" dirty="0">
                <a:solidFill>
                  <a:srgbClr val="000000"/>
                </a:solidFill>
                <a:latin typeface="Menlo-Regular"/>
              </a:rPr>
              <a:t>$ </a:t>
            </a:r>
            <a:r>
              <a:rPr lang="en-US" sz="700" dirty="0" err="1">
                <a:solidFill>
                  <a:srgbClr val="000000"/>
                </a:solidFill>
                <a:latin typeface="Menlo-Regular"/>
              </a:rPr>
              <a:t>minikube</a:t>
            </a:r>
            <a:r>
              <a:rPr lang="en-US" sz="7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sz="700" dirty="0" err="1">
                <a:solidFill>
                  <a:srgbClr val="000000"/>
                </a:solidFill>
                <a:latin typeface="Menlo-Regular"/>
              </a:rPr>
              <a:t>ssh</a:t>
            </a:r>
            <a:r>
              <a:rPr lang="en-US" sz="700" dirty="0">
                <a:solidFill>
                  <a:srgbClr val="000000"/>
                </a:solidFill>
                <a:latin typeface="Menlo-Regular"/>
              </a:rPr>
              <a:t> -- curl -s </a:t>
            </a:r>
            <a:r>
              <a:rPr lang="en-US" sz="700" dirty="0" smtClean="0">
                <a:solidFill>
                  <a:srgbClr val="000000"/>
                </a:solidFill>
                <a:latin typeface="Menlo-Regular"/>
              </a:rPr>
              <a:t>${ISTIO_PILOT_CIP_IP}:${ISTIO_PILOT_CIP_PORT}/</a:t>
            </a:r>
            <a:r>
              <a:rPr lang="en-US" sz="700" dirty="0">
                <a:solidFill>
                  <a:srgbClr val="000000"/>
                </a:solidFill>
                <a:latin typeface="Menlo-Regular"/>
              </a:rPr>
              <a:t>v1/registration</a:t>
            </a:r>
            <a:endParaRPr lang="es-ES" sz="700" dirty="0">
              <a:solidFill>
                <a:srgbClr val="000000"/>
              </a:solidFill>
              <a:latin typeface="Menlo-Regular"/>
            </a:endParaRPr>
          </a:p>
          <a:p>
            <a:endParaRPr lang="es-ES" sz="700" dirty="0">
              <a:solidFill>
                <a:srgbClr val="000000"/>
              </a:solidFill>
              <a:latin typeface="Menlo-Regular"/>
            </a:endParaRPr>
          </a:p>
          <a:p>
            <a:endParaRPr lang="es-ES" sz="700" dirty="0">
              <a:solidFill>
                <a:srgbClr val="000000"/>
              </a:solidFill>
              <a:latin typeface="Menlo-Regular"/>
            </a:endParaRPr>
          </a:p>
          <a:p>
            <a:endParaRPr lang="es-ES" sz="700" dirty="0">
              <a:solidFill>
                <a:srgbClr val="000000"/>
              </a:solidFill>
              <a:latin typeface="Menlo-Regular"/>
            </a:endParaRPr>
          </a:p>
        </p:txBody>
      </p:sp>
      <p:sp>
        <p:nvSpPr>
          <p:cNvPr id="93" name="Rectángulo 92"/>
          <p:cNvSpPr/>
          <p:nvPr/>
        </p:nvSpPr>
        <p:spPr>
          <a:xfrm>
            <a:off x="401458" y="1380698"/>
            <a:ext cx="2514358" cy="471259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/>
          <a:lstStyle/>
          <a:p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--</a:t>
            </a:r>
            <a:r>
              <a:rPr lang="mr-IN" sz="700" dirty="0" smtClean="0">
                <a:solidFill>
                  <a:srgbClr val="000000"/>
                </a:solidFill>
                <a:latin typeface="Monaco"/>
                <a:cs typeface="Monaco"/>
              </a:rPr>
              <a:t>-</a:t>
            </a:r>
            <a:endParaRPr lang="en-US" sz="700" dirty="0" smtClean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en-US" sz="700" dirty="0" err="1" smtClean="0">
                <a:solidFill>
                  <a:srgbClr val="000000"/>
                </a:solidFill>
                <a:latin typeface="Monaco"/>
                <a:cs typeface="Monaco"/>
              </a:rPr>
              <a:t>apiVersion</a:t>
            </a:r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: extensions/v1beta1</a:t>
            </a:r>
          </a:p>
          <a:p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kind: </a:t>
            </a:r>
            <a:r>
              <a:rPr lang="en-US" sz="700" b="1" dirty="0">
                <a:solidFill>
                  <a:srgbClr val="FF0000"/>
                </a:solidFill>
                <a:latin typeface="Monaco"/>
                <a:cs typeface="Monaco"/>
              </a:rPr>
              <a:t>Deployment</a:t>
            </a:r>
          </a:p>
          <a:p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metadata:</a:t>
            </a:r>
          </a:p>
          <a:p>
            <a:r>
              <a:rPr lang="en-US" sz="700" dirty="0">
                <a:latin typeface="Monaco"/>
                <a:cs typeface="Monaco"/>
              </a:rPr>
              <a:t>  </a:t>
            </a:r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name: hello-v1</a:t>
            </a:r>
          </a:p>
          <a:p>
            <a:r>
              <a:rPr lang="en-US" sz="700" dirty="0">
                <a:latin typeface="Monaco"/>
                <a:cs typeface="Monaco"/>
              </a:rPr>
              <a:t>  </a:t>
            </a:r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namespace: hello</a:t>
            </a:r>
          </a:p>
          <a:p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spec:</a:t>
            </a:r>
          </a:p>
          <a:p>
            <a:r>
              <a:rPr lang="en-US" sz="700" dirty="0">
                <a:latin typeface="Monaco"/>
                <a:cs typeface="Monaco"/>
              </a:rPr>
              <a:t>  </a:t>
            </a:r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replicas: 1</a:t>
            </a:r>
          </a:p>
          <a:p>
            <a:r>
              <a:rPr lang="en-US" sz="700" dirty="0">
                <a:latin typeface="Monaco"/>
                <a:cs typeface="Monaco"/>
              </a:rPr>
              <a:t>  </a:t>
            </a:r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template:</a:t>
            </a:r>
          </a:p>
          <a:p>
            <a:r>
              <a:rPr lang="en-US" sz="700" dirty="0">
                <a:latin typeface="Monaco"/>
                <a:cs typeface="Monaco"/>
              </a:rPr>
              <a:t>    </a:t>
            </a:r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metadata:</a:t>
            </a:r>
          </a:p>
          <a:p>
            <a:r>
              <a:rPr lang="mr-IN" sz="700" dirty="0">
                <a:latin typeface="Monaco"/>
                <a:cs typeface="Monaco"/>
              </a:rPr>
              <a:t>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labels:</a:t>
            </a:r>
          </a:p>
          <a:p>
            <a:r>
              <a:rPr lang="mr-IN" sz="700" dirty="0">
                <a:latin typeface="Monaco"/>
                <a:cs typeface="Monaco"/>
              </a:rPr>
              <a:t>  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app: hello</a:t>
            </a:r>
          </a:p>
          <a:p>
            <a:r>
              <a:rPr lang="mr-IN" sz="700" dirty="0">
                <a:latin typeface="Monaco"/>
                <a:cs typeface="Monaco"/>
              </a:rPr>
              <a:t>  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version: v1</a:t>
            </a:r>
          </a:p>
          <a:p>
            <a:r>
              <a:rPr lang="mr-IN" sz="700" dirty="0">
                <a:latin typeface="Monaco"/>
                <a:cs typeface="Monaco"/>
              </a:rPr>
              <a:t>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spec:</a:t>
            </a:r>
          </a:p>
          <a:p>
            <a:r>
              <a:rPr lang="es-ES" sz="700" dirty="0">
                <a:latin typeface="Monaco"/>
                <a:cs typeface="Monaco"/>
              </a:rPr>
              <a:t>    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serviceAccountName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helloworld-sa</a:t>
            </a:r>
            <a:endParaRPr lang="es-ES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es-ES" sz="700" dirty="0">
                <a:latin typeface="Monaco"/>
                <a:cs typeface="Monaco"/>
              </a:rPr>
              <a:t>    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containers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es-ES" sz="700" dirty="0">
                <a:latin typeface="Monaco"/>
                <a:cs typeface="Monaco"/>
              </a:rPr>
              <a:t>      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-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name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helloworld</a:t>
            </a:r>
            <a:endParaRPr lang="es-ES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es-ES" sz="700" dirty="0">
                <a:latin typeface="Monaco"/>
                <a:cs typeface="Monaco"/>
              </a:rPr>
              <a:t>      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image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b="1" dirty="0" err="1">
                <a:solidFill>
                  <a:srgbClr val="0000FF"/>
                </a:solidFill>
                <a:latin typeface="Monaco"/>
                <a:cs typeface="Monaco"/>
              </a:rPr>
              <a:t>istio</a:t>
            </a:r>
            <a:r>
              <a:rPr lang="es-ES" sz="700" b="1" dirty="0">
                <a:solidFill>
                  <a:srgbClr val="0000FF"/>
                </a:solidFill>
                <a:latin typeface="Monaco"/>
                <a:cs typeface="Monaco"/>
              </a:rPr>
              <a:t>/examples-helloworld-v1</a:t>
            </a:r>
          </a:p>
          <a:p>
            <a:r>
              <a:rPr lang="es-ES" sz="700" dirty="0">
                <a:latin typeface="Monaco"/>
                <a:cs typeface="Monaco"/>
              </a:rPr>
              <a:t>      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imagePullPolicy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IfNotPresent</a:t>
            </a:r>
            <a:endParaRPr lang="es-ES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mr-IN" sz="700" dirty="0">
                <a:latin typeface="Monaco"/>
                <a:cs typeface="Monaco"/>
              </a:rPr>
              <a:t>  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ports:</a:t>
            </a:r>
          </a:p>
          <a:p>
            <a:r>
              <a:rPr lang="de-DE" sz="700" dirty="0">
                <a:latin typeface="Monaco"/>
                <a:cs typeface="Monaco"/>
              </a:rPr>
              <a:t>        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-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containerPort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5000</a:t>
            </a:r>
          </a:p>
          <a:p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---</a:t>
            </a:r>
          </a:p>
          <a:p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apiVersion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extensions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/v1beta1</a:t>
            </a:r>
          </a:p>
          <a:p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kind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b="1" dirty="0" err="1">
                <a:solidFill>
                  <a:srgbClr val="FF0000"/>
                </a:solidFill>
                <a:latin typeface="Monaco"/>
                <a:cs typeface="Monaco"/>
              </a:rPr>
              <a:t>Deployment</a:t>
            </a:r>
            <a:endParaRPr lang="es-ES" sz="700" b="1" dirty="0">
              <a:solidFill>
                <a:srgbClr val="FF0000"/>
              </a:solidFill>
              <a:latin typeface="Monaco"/>
              <a:cs typeface="Monaco"/>
            </a:endParaRPr>
          </a:p>
          <a:p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metadata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es-ES" sz="700" dirty="0">
                <a:latin typeface="Monaco"/>
                <a:cs typeface="Monaco"/>
              </a:rPr>
              <a:t>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name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 hello-v2</a:t>
            </a:r>
          </a:p>
          <a:p>
            <a:r>
              <a:rPr lang="es-ES" sz="700" dirty="0">
                <a:latin typeface="Monaco"/>
                <a:cs typeface="Monaco"/>
              </a:rPr>
              <a:t>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namespace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hello</a:t>
            </a:r>
            <a:endParaRPr lang="es-ES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spec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es-ES" sz="700" dirty="0">
                <a:latin typeface="Monaco"/>
                <a:cs typeface="Monaco"/>
              </a:rPr>
              <a:t>  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replicas: 1</a:t>
            </a:r>
          </a:p>
          <a:p>
            <a:r>
              <a:rPr lang="es-ES" sz="700" dirty="0">
                <a:latin typeface="Monaco"/>
                <a:cs typeface="Monaco"/>
              </a:rPr>
              <a:t>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template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es-ES" sz="700" dirty="0">
                <a:latin typeface="Monaco"/>
                <a:cs typeface="Monaco"/>
              </a:rPr>
              <a:t>  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metadata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mr-IN" sz="700" dirty="0">
                <a:latin typeface="Monaco"/>
                <a:cs typeface="Monaco"/>
              </a:rPr>
              <a:t>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labels:</a:t>
            </a:r>
          </a:p>
          <a:p>
            <a:r>
              <a:rPr lang="mr-IN" sz="700" dirty="0">
                <a:latin typeface="Monaco"/>
                <a:cs typeface="Monaco"/>
              </a:rPr>
              <a:t>  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app: hello</a:t>
            </a:r>
          </a:p>
          <a:p>
            <a:r>
              <a:rPr lang="mr-IN" sz="700" dirty="0">
                <a:latin typeface="Monaco"/>
                <a:cs typeface="Monaco"/>
              </a:rPr>
              <a:t>  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version: v2</a:t>
            </a:r>
          </a:p>
          <a:p>
            <a:r>
              <a:rPr lang="mr-IN" sz="700" dirty="0">
                <a:latin typeface="Monaco"/>
                <a:cs typeface="Monaco"/>
              </a:rPr>
              <a:t>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spec:</a:t>
            </a:r>
          </a:p>
          <a:p>
            <a:r>
              <a:rPr lang="es-ES" sz="700" dirty="0">
                <a:latin typeface="Monaco"/>
                <a:cs typeface="Monaco"/>
              </a:rPr>
              <a:t>    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serviceAccountName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hello-sa</a:t>
            </a:r>
            <a:endParaRPr lang="es-ES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es-ES" sz="700" dirty="0">
                <a:latin typeface="Monaco"/>
                <a:cs typeface="Monaco"/>
              </a:rPr>
              <a:t>    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containers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es-ES" sz="700" dirty="0">
                <a:latin typeface="Monaco"/>
                <a:cs typeface="Monaco"/>
              </a:rPr>
              <a:t>      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-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name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helloworld</a:t>
            </a:r>
            <a:endParaRPr lang="es-ES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es-ES" sz="700" dirty="0">
                <a:latin typeface="Monaco"/>
                <a:cs typeface="Monaco"/>
              </a:rPr>
              <a:t>      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image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b="1" dirty="0" err="1">
                <a:solidFill>
                  <a:srgbClr val="0000FF"/>
                </a:solidFill>
                <a:latin typeface="Monaco"/>
                <a:cs typeface="Monaco"/>
              </a:rPr>
              <a:t>istio</a:t>
            </a:r>
            <a:r>
              <a:rPr lang="es-ES" sz="700" b="1" dirty="0">
                <a:solidFill>
                  <a:srgbClr val="0000FF"/>
                </a:solidFill>
                <a:latin typeface="Monaco"/>
                <a:cs typeface="Monaco"/>
              </a:rPr>
              <a:t>/examples-helloworld-v2</a:t>
            </a:r>
          </a:p>
          <a:p>
            <a:r>
              <a:rPr lang="es-ES" sz="700" dirty="0">
                <a:latin typeface="Monaco"/>
                <a:cs typeface="Monaco"/>
              </a:rPr>
              <a:t>      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imagePullPolicy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IfNotPresent</a:t>
            </a:r>
            <a:endParaRPr lang="es-ES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mr-IN" sz="700" dirty="0">
                <a:latin typeface="Monaco"/>
                <a:cs typeface="Monaco"/>
              </a:rPr>
              <a:t>  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ports:</a:t>
            </a:r>
          </a:p>
          <a:p>
            <a:r>
              <a:rPr lang="de-DE" sz="700" dirty="0">
                <a:latin typeface="Monaco"/>
                <a:cs typeface="Monaco"/>
              </a:rPr>
              <a:t>        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-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containerPort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5000</a:t>
            </a:r>
          </a:p>
          <a:p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---</a:t>
            </a:r>
          </a:p>
          <a:p>
            <a:endParaRPr lang="de-DE" sz="700" dirty="0">
              <a:solidFill>
                <a:srgbClr val="000000"/>
              </a:solidFill>
              <a:latin typeface="Monaco"/>
              <a:cs typeface="Monaco"/>
            </a:endParaRPr>
          </a:p>
        </p:txBody>
      </p:sp>
      <p:sp>
        <p:nvSpPr>
          <p:cNvPr id="96" name="Rectángulo 95"/>
          <p:cNvSpPr/>
          <p:nvPr/>
        </p:nvSpPr>
        <p:spPr>
          <a:xfrm>
            <a:off x="3543318" y="1380697"/>
            <a:ext cx="1440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/>
          <a:lstStyle/>
          <a:p>
            <a:r>
              <a:rPr lang="de-DE" sz="700" dirty="0" smtClean="0">
                <a:solidFill>
                  <a:srgbClr val="000000"/>
                </a:solidFill>
                <a:latin typeface="Monaco"/>
                <a:cs typeface="Monaco"/>
              </a:rPr>
              <a:t>-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--</a:t>
            </a:r>
          </a:p>
          <a:p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apiVersion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v1</a:t>
            </a:r>
          </a:p>
          <a:p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kind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b="1" dirty="0">
                <a:solidFill>
                  <a:srgbClr val="FF0000"/>
                </a:solidFill>
                <a:latin typeface="Monaco"/>
                <a:cs typeface="Monaco"/>
              </a:rPr>
              <a:t>Service</a:t>
            </a:r>
          </a:p>
          <a:p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metadata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name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b="1" dirty="0" err="1">
                <a:solidFill>
                  <a:srgbClr val="0000FF"/>
                </a:solidFill>
                <a:latin typeface="Monaco"/>
                <a:cs typeface="Monaco"/>
              </a:rPr>
              <a:t>hello</a:t>
            </a:r>
            <a:r>
              <a:rPr lang="de-DE" sz="700" b="1" dirty="0">
                <a:solidFill>
                  <a:srgbClr val="0000FF"/>
                </a:solidFill>
                <a:latin typeface="Monaco"/>
                <a:cs typeface="Monaco"/>
              </a:rPr>
              <a:t>-svc-</a:t>
            </a:r>
            <a:r>
              <a:rPr lang="de-DE" sz="700" b="1" dirty="0" err="1">
                <a:solidFill>
                  <a:srgbClr val="0000FF"/>
                </a:solidFill>
                <a:latin typeface="Monaco"/>
                <a:cs typeface="Monaco"/>
              </a:rPr>
              <a:t>np</a:t>
            </a:r>
            <a:endParaRPr lang="de-DE" sz="700" b="1" dirty="0">
              <a:solidFill>
                <a:srgbClr val="0000FF"/>
              </a:solidFill>
              <a:latin typeface="Monaco"/>
              <a:cs typeface="Monaco"/>
            </a:endParaRP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labels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app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hello</a:t>
            </a:r>
            <a:endParaRPr lang="de-DE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namespace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hello</a:t>
            </a:r>
            <a:endParaRPr lang="de-DE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spec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type: </a:t>
            </a:r>
            <a:r>
              <a:rPr lang="de-DE" sz="700" b="1" dirty="0">
                <a:solidFill>
                  <a:srgbClr val="008000"/>
                </a:solidFill>
                <a:latin typeface="Monaco"/>
                <a:cs typeface="Monaco"/>
              </a:rPr>
              <a:t>NodePort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ports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-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name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http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port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5030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targetPort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5000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selector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app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hello</a:t>
            </a:r>
            <a:endParaRPr lang="de-DE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---</a:t>
            </a:r>
          </a:p>
        </p:txBody>
      </p:sp>
      <p:sp>
        <p:nvSpPr>
          <p:cNvPr id="9" name="Rectángulo 8"/>
          <p:cNvSpPr/>
          <p:nvPr/>
        </p:nvSpPr>
        <p:spPr>
          <a:xfrm>
            <a:off x="5364088" y="1380697"/>
            <a:ext cx="2520280" cy="204830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/>
          <a:lstStyle/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---</a:t>
            </a:r>
          </a:p>
          <a:p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apiVersion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extensions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/v1beta1</a:t>
            </a:r>
          </a:p>
          <a:p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kind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b="1" dirty="0">
                <a:solidFill>
                  <a:srgbClr val="FF0000"/>
                </a:solidFill>
                <a:latin typeface="Monaco"/>
                <a:cs typeface="Monaco"/>
              </a:rPr>
              <a:t>Ingress</a:t>
            </a:r>
          </a:p>
          <a:p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metadata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name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b="1" dirty="0" err="1">
                <a:solidFill>
                  <a:srgbClr val="0000FF"/>
                </a:solidFill>
                <a:latin typeface="Monaco"/>
                <a:cs typeface="Monaco"/>
              </a:rPr>
              <a:t>hello-ing</a:t>
            </a:r>
            <a:endParaRPr lang="de-DE" sz="700" b="1" dirty="0">
              <a:solidFill>
                <a:srgbClr val="0000FF"/>
              </a:solidFill>
              <a:latin typeface="Monaco"/>
              <a:cs typeface="Monaco"/>
            </a:endParaRP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annotations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8000"/>
                </a:solidFill>
                <a:latin typeface="Monaco"/>
                <a:cs typeface="Monaco"/>
              </a:rPr>
              <a:t>    </a:t>
            </a:r>
            <a:r>
              <a:rPr lang="de-DE" sz="700" b="1" dirty="0" err="1">
                <a:solidFill>
                  <a:srgbClr val="008000"/>
                </a:solidFill>
                <a:latin typeface="Monaco"/>
                <a:cs typeface="Monaco"/>
              </a:rPr>
              <a:t>kubernetes.io</a:t>
            </a:r>
            <a:r>
              <a:rPr lang="de-DE" sz="700" b="1" dirty="0">
                <a:solidFill>
                  <a:srgbClr val="008000"/>
                </a:solidFill>
                <a:latin typeface="Monaco"/>
                <a:cs typeface="Monaco"/>
              </a:rPr>
              <a:t>/</a:t>
            </a:r>
            <a:r>
              <a:rPr lang="de-DE" sz="700" b="1" dirty="0" err="1">
                <a:solidFill>
                  <a:srgbClr val="008000"/>
                </a:solidFill>
                <a:latin typeface="Monaco"/>
                <a:cs typeface="Monaco"/>
              </a:rPr>
              <a:t>ingress.class</a:t>
            </a:r>
            <a:r>
              <a:rPr lang="de-DE" sz="700" b="1" dirty="0">
                <a:solidFill>
                  <a:srgbClr val="008000"/>
                </a:solidFill>
                <a:latin typeface="Monaco"/>
                <a:cs typeface="Monaco"/>
              </a:rPr>
              <a:t>: </a:t>
            </a:r>
            <a:r>
              <a:rPr lang="de-DE" sz="700" b="1" dirty="0" err="1">
                <a:solidFill>
                  <a:srgbClr val="008000"/>
                </a:solidFill>
                <a:latin typeface="Monaco"/>
                <a:cs typeface="Monaco"/>
              </a:rPr>
              <a:t>istio</a:t>
            </a:r>
            <a:endParaRPr lang="de-DE" sz="700" b="1" dirty="0">
              <a:solidFill>
                <a:srgbClr val="008000"/>
              </a:solidFill>
              <a:latin typeface="Monaco"/>
              <a:cs typeface="Monaco"/>
            </a:endParaRP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#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kubernetes.io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/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ingress.class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"</a:t>
            </a:r>
            <a:r>
              <a:rPr lang="de-DE" sz="700" dirty="0" err="1" smtClean="0">
                <a:solidFill>
                  <a:srgbClr val="000000"/>
                </a:solidFill>
                <a:latin typeface="Monaco"/>
                <a:cs typeface="Monaco"/>
              </a:rPr>
              <a:t>nginx</a:t>
            </a:r>
            <a:r>
              <a:rPr lang="de-DE" sz="700" dirty="0" smtClean="0">
                <a:solidFill>
                  <a:srgbClr val="000000"/>
                </a:solidFill>
                <a:latin typeface="Monaco"/>
                <a:cs typeface="Monaco"/>
              </a:rPr>
              <a:t>“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de-DE" sz="700" dirty="0" smtClean="0">
                <a:solidFill>
                  <a:srgbClr val="000000"/>
                </a:solidFill>
                <a:latin typeface="Monaco"/>
                <a:cs typeface="Monaco"/>
              </a:rPr>
              <a:t>   #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kubernetes.io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/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ingress.class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dirty="0" smtClean="0">
                <a:solidFill>
                  <a:srgbClr val="000000"/>
                </a:solidFill>
                <a:latin typeface="Monaco"/>
                <a:cs typeface="Monaco"/>
              </a:rPr>
              <a:t>“</a:t>
            </a:r>
            <a:r>
              <a:rPr lang="de-DE" sz="700" dirty="0" err="1" smtClean="0">
                <a:solidFill>
                  <a:srgbClr val="000000"/>
                </a:solidFill>
                <a:latin typeface="Monaco"/>
                <a:cs typeface="Monaco"/>
              </a:rPr>
              <a:t>haproxy</a:t>
            </a:r>
            <a:r>
              <a:rPr lang="de-DE" sz="700" dirty="0" smtClean="0">
                <a:solidFill>
                  <a:srgbClr val="000000"/>
                </a:solidFill>
                <a:latin typeface="Monaco"/>
                <a:cs typeface="Monaco"/>
              </a:rPr>
              <a:t>“</a:t>
            </a:r>
            <a:endParaRPr lang="de-DE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namespace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hello</a:t>
            </a:r>
            <a:endParaRPr lang="de-DE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spec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rules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- http: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paths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  -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path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/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hello</a:t>
            </a:r>
            <a:endParaRPr lang="de-DE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    backend: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    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serviceName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hello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-svc-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np</a:t>
            </a:r>
            <a:endParaRPr lang="de-DE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    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servicePort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5030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---</a:t>
            </a:r>
            <a:endParaRPr lang="de-DE" sz="700" dirty="0">
              <a:solidFill>
                <a:srgbClr val="000000"/>
              </a:solidFill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1868355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696480"/>
          </a:xfrm>
        </p:spPr>
        <p:txBody>
          <a:bodyPr>
            <a:normAutofit/>
          </a:bodyPr>
          <a:lstStyle/>
          <a:p>
            <a:r>
              <a:rPr lang="es-ES" dirty="0"/>
              <a:t>3</a:t>
            </a:r>
            <a:r>
              <a:rPr lang="es-ES" dirty="0" smtClean="0"/>
              <a:t>. </a:t>
            </a:r>
            <a:r>
              <a:rPr lang="es-ES" dirty="0" err="1" smtClean="0"/>
              <a:t>Lab</a:t>
            </a:r>
            <a:r>
              <a:rPr lang="es-ES" dirty="0"/>
              <a:t> </a:t>
            </a:r>
            <a:r>
              <a:rPr lang="es-ES" dirty="0" smtClean="0"/>
              <a:t>03: Service </a:t>
            </a:r>
            <a:r>
              <a:rPr lang="es-ES" dirty="0" err="1" smtClean="0"/>
              <a:t>Mesh</a:t>
            </a:r>
            <a:r>
              <a:rPr lang="es-ES" dirty="0" smtClean="0"/>
              <a:t> - Reference Architecture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8507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3</a:t>
            </a:r>
            <a:r>
              <a:rPr lang="es-ES" dirty="0" smtClean="0"/>
              <a:t>. </a:t>
            </a:r>
            <a:r>
              <a:rPr lang="es-ES" dirty="0" err="1" smtClean="0"/>
              <a:t>Lab</a:t>
            </a:r>
            <a:r>
              <a:rPr lang="es-ES" dirty="0"/>
              <a:t> </a:t>
            </a:r>
            <a:r>
              <a:rPr lang="es-ES" dirty="0" smtClean="0"/>
              <a:t>03: Service </a:t>
            </a:r>
            <a:r>
              <a:rPr lang="es-ES" dirty="0" err="1" smtClean="0"/>
              <a:t>Mesh</a:t>
            </a:r>
            <a:r>
              <a:rPr lang="es-ES" dirty="0" smtClean="0"/>
              <a:t> </a:t>
            </a:r>
            <a:r>
              <a:rPr lang="mr-IN" dirty="0" smtClean="0"/>
              <a:t>–</a:t>
            </a:r>
            <a:r>
              <a:rPr lang="es-ES" dirty="0" smtClean="0"/>
              <a:t> </a:t>
            </a:r>
            <a:r>
              <a:rPr lang="es-ES" dirty="0" err="1" smtClean="0"/>
              <a:t>Learning</a:t>
            </a:r>
            <a:r>
              <a:rPr lang="es-ES" dirty="0" smtClean="0"/>
              <a:t> </a:t>
            </a:r>
            <a:r>
              <a:rPr lang="es-ES" dirty="0" err="1" smtClean="0"/>
              <a:t>Istio</a:t>
            </a:r>
            <a:endParaRPr lang="en-GB" dirty="0"/>
          </a:p>
        </p:txBody>
      </p:sp>
      <p:sp>
        <p:nvSpPr>
          <p:cNvPr id="32" name="Rectángulo 31"/>
          <p:cNvSpPr/>
          <p:nvPr/>
        </p:nvSpPr>
        <p:spPr>
          <a:xfrm>
            <a:off x="1799744" y="6119207"/>
            <a:ext cx="30915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https://learn.openshift.com/</a:t>
            </a:r>
            <a:r>
              <a:rPr lang="en-US" sz="1000" dirty="0" smtClean="0">
                <a:hlinkClick r:id="rId2"/>
              </a:rPr>
              <a:t>servicemesh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942" y="1413296"/>
            <a:ext cx="4748322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84440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3</a:t>
            </a:r>
            <a:r>
              <a:rPr lang="es-ES" dirty="0" smtClean="0"/>
              <a:t>. </a:t>
            </a:r>
            <a:r>
              <a:rPr lang="es-ES" dirty="0" err="1" smtClean="0"/>
              <a:t>Lab</a:t>
            </a:r>
            <a:r>
              <a:rPr lang="es-ES" dirty="0"/>
              <a:t> </a:t>
            </a:r>
            <a:r>
              <a:rPr lang="es-ES" dirty="0" smtClean="0"/>
              <a:t>04: Service </a:t>
            </a:r>
            <a:r>
              <a:rPr lang="es-ES" dirty="0" err="1" smtClean="0"/>
              <a:t>Mesh</a:t>
            </a:r>
            <a:r>
              <a:rPr lang="es-ES" dirty="0" smtClean="0"/>
              <a:t> </a:t>
            </a:r>
            <a:r>
              <a:rPr lang="mr-IN" dirty="0" smtClean="0"/>
              <a:t>–</a:t>
            </a:r>
            <a:r>
              <a:rPr lang="es-ES" dirty="0" smtClean="0"/>
              <a:t> </a:t>
            </a:r>
            <a:r>
              <a:rPr lang="es-ES" dirty="0" err="1" smtClean="0"/>
              <a:t>Istio</a:t>
            </a:r>
            <a:r>
              <a:rPr lang="es-ES" dirty="0" smtClean="0"/>
              <a:t> Framework</a:t>
            </a:r>
            <a:endParaRPr lang="en-GB" dirty="0"/>
          </a:p>
        </p:txBody>
      </p:sp>
      <p:sp>
        <p:nvSpPr>
          <p:cNvPr id="105" name="Elipse 104"/>
          <p:cNvSpPr>
            <a:spLocks noChangeAspect="1"/>
          </p:cNvSpPr>
          <p:nvPr/>
        </p:nvSpPr>
        <p:spPr>
          <a:xfrm>
            <a:off x="3163601" y="2344018"/>
            <a:ext cx="149550" cy="144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06" name="Elipse 105"/>
          <p:cNvSpPr>
            <a:spLocks noChangeAspect="1"/>
          </p:cNvSpPr>
          <p:nvPr/>
        </p:nvSpPr>
        <p:spPr>
          <a:xfrm>
            <a:off x="3163601" y="2194330"/>
            <a:ext cx="149550" cy="144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solidFill>
              <a:srgbClr val="3399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rgbClr val="339900"/>
              </a:solidFill>
            </a:endParaRPr>
          </a:p>
        </p:txBody>
      </p:sp>
      <p:sp>
        <p:nvSpPr>
          <p:cNvPr id="107" name="Elipse 106"/>
          <p:cNvSpPr>
            <a:spLocks noChangeAspect="1"/>
          </p:cNvSpPr>
          <p:nvPr/>
        </p:nvSpPr>
        <p:spPr>
          <a:xfrm>
            <a:off x="2461897" y="2043437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08" name="Elipse 107"/>
          <p:cNvSpPr>
            <a:spLocks noChangeAspect="1"/>
          </p:cNvSpPr>
          <p:nvPr/>
        </p:nvSpPr>
        <p:spPr>
          <a:xfrm>
            <a:off x="2461897" y="2162810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09" name="Elipse 108"/>
          <p:cNvSpPr>
            <a:spLocks noChangeAspect="1"/>
          </p:cNvSpPr>
          <p:nvPr/>
        </p:nvSpPr>
        <p:spPr>
          <a:xfrm>
            <a:off x="5848250" y="4039351"/>
            <a:ext cx="149550" cy="144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0" name="Elipse 109"/>
          <p:cNvSpPr>
            <a:spLocks noChangeAspect="1"/>
          </p:cNvSpPr>
          <p:nvPr/>
        </p:nvSpPr>
        <p:spPr>
          <a:xfrm>
            <a:off x="5848693" y="4191751"/>
            <a:ext cx="149550" cy="144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1" name="Elipse 110"/>
          <p:cNvSpPr>
            <a:spLocks noChangeAspect="1"/>
          </p:cNvSpPr>
          <p:nvPr/>
        </p:nvSpPr>
        <p:spPr>
          <a:xfrm>
            <a:off x="4811252" y="2878232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2" name="Elipse 111"/>
          <p:cNvSpPr>
            <a:spLocks noChangeAspect="1"/>
          </p:cNvSpPr>
          <p:nvPr/>
        </p:nvSpPr>
        <p:spPr>
          <a:xfrm>
            <a:off x="4815432" y="2338126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3" name="Elipse 112"/>
          <p:cNvSpPr>
            <a:spLocks noChangeAspect="1"/>
          </p:cNvSpPr>
          <p:nvPr/>
        </p:nvSpPr>
        <p:spPr>
          <a:xfrm>
            <a:off x="4811252" y="1792117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4" name="Elipse 113"/>
          <p:cNvSpPr>
            <a:spLocks noChangeAspect="1"/>
          </p:cNvSpPr>
          <p:nvPr/>
        </p:nvSpPr>
        <p:spPr>
          <a:xfrm>
            <a:off x="4819612" y="2474421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5" name="Elipse 114"/>
          <p:cNvSpPr>
            <a:spLocks noChangeAspect="1"/>
          </p:cNvSpPr>
          <p:nvPr/>
        </p:nvSpPr>
        <p:spPr>
          <a:xfrm>
            <a:off x="4815432" y="1928412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6" name="Elipse 115"/>
          <p:cNvSpPr>
            <a:spLocks noChangeAspect="1"/>
          </p:cNvSpPr>
          <p:nvPr/>
        </p:nvSpPr>
        <p:spPr>
          <a:xfrm>
            <a:off x="6362638" y="2302414"/>
            <a:ext cx="209094" cy="201335"/>
          </a:xfrm>
          <a:prstGeom prst="ellipse">
            <a:avLst/>
          </a:prstGeom>
          <a:solidFill>
            <a:schemeClr val="bg2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7" name="Elipse 116"/>
          <p:cNvSpPr>
            <a:spLocks noChangeAspect="1"/>
          </p:cNvSpPr>
          <p:nvPr/>
        </p:nvSpPr>
        <p:spPr>
          <a:xfrm>
            <a:off x="6362638" y="2338263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8" name="Elipse 117"/>
          <p:cNvSpPr>
            <a:spLocks noChangeAspect="1"/>
          </p:cNvSpPr>
          <p:nvPr/>
        </p:nvSpPr>
        <p:spPr>
          <a:xfrm>
            <a:off x="6362638" y="2378358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9" name="Rectángulo 118"/>
          <p:cNvSpPr/>
          <p:nvPr/>
        </p:nvSpPr>
        <p:spPr>
          <a:xfrm>
            <a:off x="2388925" y="1420357"/>
            <a:ext cx="4785677" cy="325282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err="1" smtClean="0">
                <a:solidFill>
                  <a:schemeClr val="tx1"/>
                </a:solidFill>
              </a:rPr>
              <a:t>Hosting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0" name="Rectángulo 119"/>
          <p:cNvSpPr/>
          <p:nvPr/>
        </p:nvSpPr>
        <p:spPr>
          <a:xfrm>
            <a:off x="2816207" y="1614864"/>
            <a:ext cx="4251284" cy="190491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</a:t>
            </a:r>
          </a:p>
          <a:p>
            <a:pPr algn="r"/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21" name="Rectángulo redondeado 120"/>
          <p:cNvSpPr/>
          <p:nvPr/>
        </p:nvSpPr>
        <p:spPr>
          <a:xfrm>
            <a:off x="4661215" y="1699709"/>
            <a:ext cx="972000" cy="1715366"/>
          </a:xfrm>
          <a:prstGeom prst="roundRect">
            <a:avLst>
              <a:gd name="adj" fmla="val 6016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Services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2" name="Elipse 121"/>
          <p:cNvSpPr>
            <a:spLocks noChangeAspect="1"/>
          </p:cNvSpPr>
          <p:nvPr/>
        </p:nvSpPr>
        <p:spPr>
          <a:xfrm>
            <a:off x="5293959" y="179751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3" name="Elipse 122"/>
          <p:cNvSpPr>
            <a:spLocks noChangeAspect="1"/>
          </p:cNvSpPr>
          <p:nvPr/>
        </p:nvSpPr>
        <p:spPr>
          <a:xfrm>
            <a:off x="5293959" y="2335975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4" name="Elipse 123"/>
          <p:cNvSpPr>
            <a:spLocks noChangeAspect="1"/>
          </p:cNvSpPr>
          <p:nvPr/>
        </p:nvSpPr>
        <p:spPr>
          <a:xfrm>
            <a:off x="5293959" y="2872878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5" name="Rectángulo 124"/>
          <p:cNvSpPr/>
          <p:nvPr/>
        </p:nvSpPr>
        <p:spPr>
          <a:xfrm>
            <a:off x="4815432" y="2337881"/>
            <a:ext cx="684000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26" name="Rectángulo 125"/>
          <p:cNvSpPr/>
          <p:nvPr/>
        </p:nvSpPr>
        <p:spPr>
          <a:xfrm>
            <a:off x="4815432" y="1789016"/>
            <a:ext cx="684000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27" name="Rectángulo 126"/>
          <p:cNvSpPr/>
          <p:nvPr/>
        </p:nvSpPr>
        <p:spPr>
          <a:xfrm>
            <a:off x="4815432" y="2876886"/>
            <a:ext cx="684000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r>
              <a:rPr lang="es-ES" sz="800" baseline="-25000" dirty="0" smtClean="0">
                <a:solidFill>
                  <a:schemeClr val="tx1"/>
                </a:solidFill>
              </a:rPr>
              <a:t>3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28" name="Arco 127"/>
          <p:cNvSpPr>
            <a:spLocks noChangeAspect="1"/>
          </p:cNvSpPr>
          <p:nvPr/>
        </p:nvSpPr>
        <p:spPr>
          <a:xfrm rot="16200000">
            <a:off x="5853663" y="248216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9" name="Conector recto 128"/>
          <p:cNvCxnSpPr>
            <a:stCxn id="130" idx="0"/>
            <a:endCxn id="128" idx="0"/>
          </p:cNvCxnSpPr>
          <p:nvPr/>
        </p:nvCxnSpPr>
        <p:spPr>
          <a:xfrm flipH="1" flipV="1">
            <a:off x="5854122" y="2570677"/>
            <a:ext cx="746" cy="31454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0" name="Arco 129"/>
          <p:cNvSpPr>
            <a:spLocks noChangeAspect="1"/>
          </p:cNvSpPr>
          <p:nvPr/>
        </p:nvSpPr>
        <p:spPr>
          <a:xfrm rot="5400000">
            <a:off x="5677380" y="279671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1" name="Conector recto 130"/>
          <p:cNvCxnSpPr>
            <a:stCxn id="124" idx="6"/>
            <a:endCxn id="130" idx="2"/>
          </p:cNvCxnSpPr>
          <p:nvPr/>
        </p:nvCxnSpPr>
        <p:spPr>
          <a:xfrm>
            <a:off x="5503053" y="2973546"/>
            <a:ext cx="263300" cy="65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2" name="Conector recto 131"/>
          <p:cNvCxnSpPr>
            <a:stCxn id="133" idx="2"/>
            <a:endCxn id="111" idx="2"/>
          </p:cNvCxnSpPr>
          <p:nvPr/>
        </p:nvCxnSpPr>
        <p:spPr>
          <a:xfrm flipV="1">
            <a:off x="4289633" y="2978900"/>
            <a:ext cx="521619" cy="231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  <a:round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3" name="Arco 132"/>
          <p:cNvSpPr>
            <a:spLocks noChangeAspect="1"/>
          </p:cNvSpPr>
          <p:nvPr/>
        </p:nvSpPr>
        <p:spPr>
          <a:xfrm rot="16200000">
            <a:off x="4200659" y="298167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4" name="Rectángulo redondeado 133"/>
          <p:cNvSpPr/>
          <p:nvPr/>
        </p:nvSpPr>
        <p:spPr>
          <a:xfrm>
            <a:off x="6023712" y="1933862"/>
            <a:ext cx="886076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35" name="Rectángulo redondeado 134"/>
          <p:cNvSpPr/>
          <p:nvPr/>
        </p:nvSpPr>
        <p:spPr>
          <a:xfrm>
            <a:off x="6364151" y="2175955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cxnSp>
        <p:nvCxnSpPr>
          <p:cNvPr id="136" name="Conector recto 135"/>
          <p:cNvCxnSpPr>
            <a:stCxn id="122" idx="6"/>
            <a:endCxn id="145" idx="0"/>
          </p:cNvCxnSpPr>
          <p:nvPr/>
        </p:nvCxnSpPr>
        <p:spPr>
          <a:xfrm flipV="1">
            <a:off x="5503053" y="1896618"/>
            <a:ext cx="253740" cy="156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7" name="Conector recto 136"/>
          <p:cNvCxnSpPr>
            <a:stCxn id="128" idx="2"/>
            <a:endCxn id="118" idx="2"/>
          </p:cNvCxnSpPr>
          <p:nvPr/>
        </p:nvCxnSpPr>
        <p:spPr>
          <a:xfrm flipV="1">
            <a:off x="5942637" y="2479026"/>
            <a:ext cx="420001" cy="267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8" name="Conector recto 137"/>
          <p:cNvCxnSpPr>
            <a:stCxn id="139" idx="2"/>
            <a:endCxn id="113" idx="2"/>
          </p:cNvCxnSpPr>
          <p:nvPr/>
        </p:nvCxnSpPr>
        <p:spPr>
          <a:xfrm>
            <a:off x="3005617" y="1891112"/>
            <a:ext cx="1805635" cy="167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9" name="Arco 138"/>
          <p:cNvSpPr>
            <a:spLocks noChangeAspect="1"/>
          </p:cNvSpPr>
          <p:nvPr/>
        </p:nvSpPr>
        <p:spPr>
          <a:xfrm rot="16200000">
            <a:off x="2916643" y="189157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0" name="Conector recto 139"/>
          <p:cNvCxnSpPr>
            <a:stCxn id="141" idx="0"/>
            <a:endCxn id="139" idx="0"/>
          </p:cNvCxnSpPr>
          <p:nvPr/>
        </p:nvCxnSpPr>
        <p:spPr>
          <a:xfrm flipV="1">
            <a:off x="2912747" y="1980085"/>
            <a:ext cx="4355" cy="7570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1" name="Arco 140"/>
          <p:cNvSpPr>
            <a:spLocks noChangeAspect="1"/>
          </p:cNvSpPr>
          <p:nvPr/>
        </p:nvSpPr>
        <p:spPr>
          <a:xfrm rot="5400000">
            <a:off x="2735259" y="196727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2" name="Conector recto 141"/>
          <p:cNvCxnSpPr>
            <a:stCxn id="107" idx="6"/>
            <a:endCxn id="141" idx="2"/>
          </p:cNvCxnSpPr>
          <p:nvPr/>
        </p:nvCxnSpPr>
        <p:spPr>
          <a:xfrm>
            <a:off x="2670991" y="2144105"/>
            <a:ext cx="153241" cy="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3" name="Conector recto 142"/>
          <p:cNvCxnSpPr>
            <a:stCxn id="123" idx="6"/>
            <a:endCxn id="117" idx="2"/>
          </p:cNvCxnSpPr>
          <p:nvPr/>
        </p:nvCxnSpPr>
        <p:spPr>
          <a:xfrm>
            <a:off x="5503053" y="2436643"/>
            <a:ext cx="859585" cy="228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4" name="Arco 143"/>
          <p:cNvSpPr>
            <a:spLocks noChangeAspect="1"/>
          </p:cNvSpPr>
          <p:nvPr/>
        </p:nvSpPr>
        <p:spPr>
          <a:xfrm rot="10800000">
            <a:off x="5845766" y="2224534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5" name="Arco 144"/>
          <p:cNvSpPr>
            <a:spLocks noChangeAspect="1"/>
          </p:cNvSpPr>
          <p:nvPr/>
        </p:nvSpPr>
        <p:spPr>
          <a:xfrm>
            <a:off x="5667820" y="189661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6" name="Conector recto 145"/>
          <p:cNvCxnSpPr>
            <a:stCxn id="145" idx="2"/>
            <a:endCxn id="144" idx="2"/>
          </p:cNvCxnSpPr>
          <p:nvPr/>
        </p:nvCxnSpPr>
        <p:spPr>
          <a:xfrm>
            <a:off x="5845766" y="1985133"/>
            <a:ext cx="0" cy="32791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7" name="Conector recto 146"/>
          <p:cNvCxnSpPr>
            <a:stCxn id="144" idx="0"/>
            <a:endCxn id="116" idx="2"/>
          </p:cNvCxnSpPr>
          <p:nvPr/>
        </p:nvCxnSpPr>
        <p:spPr>
          <a:xfrm>
            <a:off x="5934739" y="2401563"/>
            <a:ext cx="427899" cy="151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8" name="Conector recto 147"/>
          <p:cNvCxnSpPr>
            <a:endCxn id="107" idx="2"/>
          </p:cNvCxnSpPr>
          <p:nvPr/>
        </p:nvCxnSpPr>
        <p:spPr>
          <a:xfrm>
            <a:off x="994995" y="2144105"/>
            <a:ext cx="1466902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9" name="Rectángulo 148"/>
          <p:cNvSpPr/>
          <p:nvPr/>
        </p:nvSpPr>
        <p:spPr>
          <a:xfrm>
            <a:off x="4037542" y="3565549"/>
            <a:ext cx="3042805" cy="102569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</a:t>
            </a:r>
          </a:p>
          <a:p>
            <a:pPr algn="r"/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0" name="Rectángulo redondeado 149"/>
          <p:cNvSpPr/>
          <p:nvPr/>
        </p:nvSpPr>
        <p:spPr>
          <a:xfrm>
            <a:off x="5765363" y="3662789"/>
            <a:ext cx="630036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51" name="Rectángulo redondeado 150"/>
          <p:cNvSpPr/>
          <p:nvPr/>
        </p:nvSpPr>
        <p:spPr>
          <a:xfrm>
            <a:off x="5849762" y="3908901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cxnSp>
        <p:nvCxnSpPr>
          <p:cNvPr id="152" name="Conector recto 151"/>
          <p:cNvCxnSpPr>
            <a:stCxn id="154" idx="0"/>
            <a:endCxn id="109" idx="2"/>
          </p:cNvCxnSpPr>
          <p:nvPr/>
        </p:nvCxnSpPr>
        <p:spPr>
          <a:xfrm>
            <a:off x="4289174" y="4108268"/>
            <a:ext cx="1559076" cy="308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3" name="Conector recto 152"/>
          <p:cNvCxnSpPr>
            <a:stCxn id="154" idx="2"/>
            <a:endCxn id="133" idx="0"/>
          </p:cNvCxnSpPr>
          <p:nvPr/>
        </p:nvCxnSpPr>
        <p:spPr>
          <a:xfrm flipV="1">
            <a:off x="4200201" y="3070186"/>
            <a:ext cx="917" cy="94956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4" name="Arco 153"/>
          <p:cNvSpPr>
            <a:spLocks noChangeAspect="1"/>
          </p:cNvSpPr>
          <p:nvPr/>
        </p:nvSpPr>
        <p:spPr>
          <a:xfrm rot="10800000">
            <a:off x="4200201" y="3931239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5" name="Conector recto 154"/>
          <p:cNvCxnSpPr>
            <a:stCxn id="156" idx="2"/>
            <a:endCxn id="115" idx="2"/>
          </p:cNvCxnSpPr>
          <p:nvPr/>
        </p:nvCxnSpPr>
        <p:spPr>
          <a:xfrm flipV="1">
            <a:off x="4289174" y="2029080"/>
            <a:ext cx="526258" cy="106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  <a:round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6" name="Arco 155"/>
          <p:cNvSpPr>
            <a:spLocks noChangeAspect="1"/>
          </p:cNvSpPr>
          <p:nvPr/>
        </p:nvSpPr>
        <p:spPr>
          <a:xfrm rot="16200000">
            <a:off x="4200200" y="203060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7" name="Conector recto 156"/>
          <p:cNvCxnSpPr>
            <a:endCxn id="156" idx="0"/>
          </p:cNvCxnSpPr>
          <p:nvPr/>
        </p:nvCxnSpPr>
        <p:spPr>
          <a:xfrm flipV="1">
            <a:off x="4199742" y="2119116"/>
            <a:ext cx="917" cy="102945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8" name="Conector recto 157"/>
          <p:cNvCxnSpPr>
            <a:stCxn id="159" idx="2"/>
            <a:endCxn id="114" idx="2"/>
          </p:cNvCxnSpPr>
          <p:nvPr/>
        </p:nvCxnSpPr>
        <p:spPr>
          <a:xfrm flipV="1">
            <a:off x="4293354" y="2575089"/>
            <a:ext cx="526258" cy="566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  <a:round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9" name="Arco 158"/>
          <p:cNvSpPr>
            <a:spLocks noChangeAspect="1"/>
          </p:cNvSpPr>
          <p:nvPr/>
        </p:nvSpPr>
        <p:spPr>
          <a:xfrm rot="16200000">
            <a:off x="4204380" y="2581214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0" name="Rectángulo 159"/>
          <p:cNvSpPr/>
          <p:nvPr/>
        </p:nvSpPr>
        <p:spPr>
          <a:xfrm>
            <a:off x="2015750" y="1622327"/>
            <a:ext cx="748923" cy="273272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Edge</a:t>
            </a:r>
            <a:r>
              <a:rPr lang="es-ES" sz="800" dirty="0" smtClean="0">
                <a:solidFill>
                  <a:schemeClr val="tx1"/>
                </a:solidFill>
              </a:rPr>
              <a:t> Proxy</a:t>
            </a:r>
          </a:p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(Load </a:t>
            </a:r>
            <a:r>
              <a:rPr lang="en-GB" sz="800" dirty="0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)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161" name="Conector recto 160"/>
          <p:cNvCxnSpPr/>
          <p:nvPr/>
        </p:nvCxnSpPr>
        <p:spPr>
          <a:xfrm>
            <a:off x="994995" y="2263478"/>
            <a:ext cx="1466902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62" name="Y 161"/>
          <p:cNvSpPr>
            <a:spLocks noChangeAspect="1"/>
          </p:cNvSpPr>
          <p:nvPr/>
        </p:nvSpPr>
        <p:spPr>
          <a:xfrm>
            <a:off x="2102856" y="1910322"/>
            <a:ext cx="577952" cy="576000"/>
          </a:xfrm>
          <a:prstGeom prst="flowChartSummingJunction">
            <a:avLst/>
          </a:prstGeom>
          <a:solidFill>
            <a:srgbClr val="00009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pic>
        <p:nvPicPr>
          <p:cNvPr id="163" name="Imagen 16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5839" y="1832571"/>
            <a:ext cx="143997" cy="143997"/>
          </a:xfrm>
          <a:prstGeom prst="rect">
            <a:avLst/>
          </a:prstGeom>
        </p:spPr>
      </p:pic>
      <p:sp>
        <p:nvSpPr>
          <p:cNvPr id="164" name="Rectángulo redondeado 163"/>
          <p:cNvSpPr/>
          <p:nvPr/>
        </p:nvSpPr>
        <p:spPr>
          <a:xfrm rot="16200000">
            <a:off x="5949044" y="2336779"/>
            <a:ext cx="537053" cy="215996"/>
          </a:xfrm>
          <a:prstGeom prst="roundRect">
            <a:avLst>
              <a:gd name="adj" fmla="val 8040"/>
            </a:avLst>
          </a:prstGeom>
          <a:solidFill>
            <a:schemeClr val="accent6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</a:rPr>
              <a:t>Sidecar</a:t>
            </a:r>
            <a:r>
              <a:rPr lang="es-ES" sz="800" baseline="-25000" dirty="0" smtClean="0">
                <a:solidFill>
                  <a:schemeClr val="bg1"/>
                </a:solidFill>
              </a:rPr>
              <a:t>1</a:t>
            </a:r>
            <a:endParaRPr lang="es-ES" sz="800" baseline="-25000" dirty="0">
              <a:solidFill>
                <a:schemeClr val="bg1"/>
              </a:solidFill>
            </a:endParaRPr>
          </a:p>
        </p:txBody>
      </p:sp>
      <p:sp>
        <p:nvSpPr>
          <p:cNvPr id="165" name="Rectángulo 164"/>
          <p:cNvSpPr/>
          <p:nvPr/>
        </p:nvSpPr>
        <p:spPr>
          <a:xfrm>
            <a:off x="2818940" y="3354917"/>
            <a:ext cx="1149809" cy="123849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6" name="Rectángulo redondeado 165"/>
          <p:cNvSpPr/>
          <p:nvPr/>
        </p:nvSpPr>
        <p:spPr>
          <a:xfrm>
            <a:off x="3003468" y="2073647"/>
            <a:ext cx="822407" cy="2441077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Service </a:t>
            </a:r>
            <a:r>
              <a:rPr lang="es-ES" sz="800" dirty="0" err="1" smtClean="0">
                <a:solidFill>
                  <a:schemeClr val="tx1"/>
                </a:solidFill>
              </a:rPr>
              <a:t>Mesh</a:t>
            </a:r>
            <a:r>
              <a:rPr lang="es-ES" sz="800" dirty="0" smtClean="0">
                <a:solidFill>
                  <a:schemeClr val="tx1"/>
                </a:solidFill>
              </a:rPr>
              <a:t> Control </a:t>
            </a:r>
            <a:r>
              <a:rPr lang="es-ES" sz="800" dirty="0" err="1" smtClean="0">
                <a:solidFill>
                  <a:schemeClr val="tx1"/>
                </a:solidFill>
              </a:rPr>
              <a:t>Plane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67" name="Elipse 166"/>
          <p:cNvSpPr>
            <a:spLocks noChangeAspect="1"/>
          </p:cNvSpPr>
          <p:nvPr/>
        </p:nvSpPr>
        <p:spPr>
          <a:xfrm>
            <a:off x="3456382" y="2338131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68" name="Rectángulo 167"/>
          <p:cNvSpPr/>
          <p:nvPr/>
        </p:nvSpPr>
        <p:spPr>
          <a:xfrm>
            <a:off x="3159064" y="2157631"/>
            <a:ext cx="506662" cy="47058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Ingress</a:t>
            </a:r>
            <a:endParaRPr lang="en-GB" sz="800" dirty="0">
              <a:solidFill>
                <a:schemeClr val="bg1"/>
              </a:solidFill>
            </a:endParaRPr>
          </a:p>
        </p:txBody>
      </p:sp>
      <p:cxnSp>
        <p:nvCxnSpPr>
          <p:cNvPr id="169" name="Conector recto 168"/>
          <p:cNvCxnSpPr>
            <a:stCxn id="167" idx="6"/>
            <a:endCxn id="112" idx="2"/>
          </p:cNvCxnSpPr>
          <p:nvPr/>
        </p:nvCxnSpPr>
        <p:spPr>
          <a:xfrm flipV="1">
            <a:off x="3665476" y="2438794"/>
            <a:ext cx="1149956" cy="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arrow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0" name="Conector recto 169"/>
          <p:cNvCxnSpPr>
            <a:stCxn id="191" idx="2"/>
            <a:endCxn id="105" idx="2"/>
          </p:cNvCxnSpPr>
          <p:nvPr/>
        </p:nvCxnSpPr>
        <p:spPr>
          <a:xfrm>
            <a:off x="2956425" y="2415710"/>
            <a:ext cx="207176" cy="30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none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71" name="Rectángulo 170"/>
          <p:cNvSpPr/>
          <p:nvPr/>
        </p:nvSpPr>
        <p:spPr>
          <a:xfrm>
            <a:off x="3159064" y="2841647"/>
            <a:ext cx="506662" cy="24991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CA</a:t>
            </a:r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172" name="Rectángulo 171"/>
          <p:cNvSpPr/>
          <p:nvPr/>
        </p:nvSpPr>
        <p:spPr>
          <a:xfrm>
            <a:off x="3158814" y="3163778"/>
            <a:ext cx="506662" cy="24991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Pilot</a:t>
            </a:r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173" name="Rectángulo 172"/>
          <p:cNvSpPr/>
          <p:nvPr/>
        </p:nvSpPr>
        <p:spPr>
          <a:xfrm>
            <a:off x="3158814" y="3480547"/>
            <a:ext cx="506662" cy="24991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Mixer</a:t>
            </a:r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174" name="Rectángulo 173"/>
          <p:cNvSpPr/>
          <p:nvPr/>
        </p:nvSpPr>
        <p:spPr>
          <a:xfrm>
            <a:off x="3159064" y="3797848"/>
            <a:ext cx="506662" cy="24991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</a:t>
            </a:r>
            <a:r>
              <a:rPr lang="en-US" sz="800" dirty="0" err="1" smtClean="0">
                <a:solidFill>
                  <a:schemeClr val="bg1"/>
                </a:solidFill>
              </a:rPr>
              <a:t>Auth</a:t>
            </a:r>
            <a:endParaRPr lang="en-GB" sz="800" dirty="0">
              <a:solidFill>
                <a:schemeClr val="bg1"/>
              </a:solidFill>
            </a:endParaRPr>
          </a:p>
        </p:txBody>
      </p:sp>
      <p:pic>
        <p:nvPicPr>
          <p:cNvPr id="175" name="Imagen 17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4810" y="2265324"/>
            <a:ext cx="187878" cy="179996"/>
          </a:xfrm>
          <a:prstGeom prst="rect">
            <a:avLst/>
          </a:prstGeom>
        </p:spPr>
      </p:pic>
      <p:pic>
        <p:nvPicPr>
          <p:cNvPr id="177" name="Imagen 17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2796" y="2892390"/>
            <a:ext cx="143997" cy="143997"/>
          </a:xfrm>
          <a:prstGeom prst="rect">
            <a:avLst/>
          </a:prstGeom>
        </p:spPr>
      </p:pic>
      <p:pic>
        <p:nvPicPr>
          <p:cNvPr id="179" name="Imagen 17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9253" y="4027775"/>
            <a:ext cx="143997" cy="143997"/>
          </a:xfrm>
          <a:prstGeom prst="rect">
            <a:avLst/>
          </a:prstGeom>
        </p:spPr>
      </p:pic>
      <p:pic>
        <p:nvPicPr>
          <p:cNvPr id="180" name="Imagen 1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1859" y="1976568"/>
            <a:ext cx="143997" cy="143997"/>
          </a:xfrm>
          <a:prstGeom prst="rect">
            <a:avLst/>
          </a:prstGeom>
        </p:spPr>
      </p:pic>
      <p:pic>
        <p:nvPicPr>
          <p:cNvPr id="181" name="Imagen 18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9347" y="2287488"/>
            <a:ext cx="187878" cy="179996"/>
          </a:xfrm>
          <a:prstGeom prst="rect">
            <a:avLst/>
          </a:prstGeom>
        </p:spPr>
      </p:pic>
      <p:pic>
        <p:nvPicPr>
          <p:cNvPr id="182" name="Imagen 18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83899" y="2424430"/>
            <a:ext cx="187878" cy="179996"/>
          </a:xfrm>
          <a:prstGeom prst="rect">
            <a:avLst/>
          </a:prstGeom>
        </p:spPr>
      </p:pic>
      <p:cxnSp>
        <p:nvCxnSpPr>
          <p:cNvPr id="183" name="Conector recto 182"/>
          <p:cNvCxnSpPr>
            <a:stCxn id="108" idx="6"/>
            <a:endCxn id="106" idx="2"/>
          </p:cNvCxnSpPr>
          <p:nvPr/>
        </p:nvCxnSpPr>
        <p:spPr>
          <a:xfrm>
            <a:off x="2670991" y="2263478"/>
            <a:ext cx="492610" cy="285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4" name="Conector recto 183"/>
          <p:cNvCxnSpPr>
            <a:stCxn id="186" idx="0"/>
            <a:endCxn id="110" idx="2"/>
          </p:cNvCxnSpPr>
          <p:nvPr/>
        </p:nvCxnSpPr>
        <p:spPr>
          <a:xfrm>
            <a:off x="4217041" y="4260668"/>
            <a:ext cx="1631652" cy="308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5" name="Conector recto 184"/>
          <p:cNvCxnSpPr>
            <a:stCxn id="186" idx="2"/>
            <a:endCxn id="187" idx="2"/>
          </p:cNvCxnSpPr>
          <p:nvPr/>
        </p:nvCxnSpPr>
        <p:spPr>
          <a:xfrm flipH="1" flipV="1">
            <a:off x="4126515" y="2808497"/>
            <a:ext cx="1553" cy="1363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6" name="Arco 185"/>
          <p:cNvSpPr>
            <a:spLocks noChangeAspect="1"/>
          </p:cNvSpPr>
          <p:nvPr/>
        </p:nvSpPr>
        <p:spPr>
          <a:xfrm rot="10800000">
            <a:off x="4128068" y="4083639"/>
            <a:ext cx="177946" cy="177029"/>
          </a:xfrm>
          <a:prstGeom prst="arc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7" name="Arco 186"/>
          <p:cNvSpPr>
            <a:spLocks noChangeAspect="1"/>
          </p:cNvSpPr>
          <p:nvPr/>
        </p:nvSpPr>
        <p:spPr>
          <a:xfrm>
            <a:off x="3948569" y="271998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88" name="Conector recto 187"/>
          <p:cNvCxnSpPr>
            <a:stCxn id="189" idx="0"/>
            <a:endCxn id="187" idx="0"/>
          </p:cNvCxnSpPr>
          <p:nvPr/>
        </p:nvCxnSpPr>
        <p:spPr>
          <a:xfrm flipV="1">
            <a:off x="2957496" y="2719982"/>
            <a:ext cx="1080046" cy="21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9" name="Arco 188"/>
          <p:cNvSpPr>
            <a:spLocks noChangeAspect="1"/>
          </p:cNvSpPr>
          <p:nvPr/>
        </p:nvSpPr>
        <p:spPr>
          <a:xfrm rot="10800000">
            <a:off x="2868523" y="2543164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90" name="Conector recto 189"/>
          <p:cNvCxnSpPr>
            <a:stCxn id="189" idx="2"/>
            <a:endCxn id="191" idx="0"/>
          </p:cNvCxnSpPr>
          <p:nvPr/>
        </p:nvCxnSpPr>
        <p:spPr>
          <a:xfrm flipH="1" flipV="1">
            <a:off x="2867910" y="2504683"/>
            <a:ext cx="613" cy="12699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91" name="Arco 190"/>
          <p:cNvSpPr>
            <a:spLocks noChangeAspect="1"/>
          </p:cNvSpPr>
          <p:nvPr/>
        </p:nvSpPr>
        <p:spPr>
          <a:xfrm rot="16200000">
            <a:off x="2867451" y="241616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2" name="Imagen 19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7142" y="4170670"/>
            <a:ext cx="187878" cy="17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63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3</a:t>
            </a:r>
            <a:r>
              <a:rPr lang="es-ES" dirty="0" smtClean="0"/>
              <a:t>. </a:t>
            </a:r>
            <a:r>
              <a:rPr lang="es-ES" dirty="0" err="1" smtClean="0"/>
              <a:t>Lab</a:t>
            </a:r>
            <a:r>
              <a:rPr lang="es-ES" dirty="0"/>
              <a:t> </a:t>
            </a:r>
            <a:r>
              <a:rPr lang="es-ES" dirty="0" smtClean="0"/>
              <a:t>05: </a:t>
            </a:r>
            <a:r>
              <a:rPr lang="es-ES" dirty="0" err="1" smtClean="0"/>
              <a:t>Istio</a:t>
            </a:r>
            <a:r>
              <a:rPr lang="es-ES" dirty="0" smtClean="0"/>
              <a:t> - </a:t>
            </a:r>
            <a:r>
              <a:rPr lang="es-ES" dirty="0" err="1" smtClean="0"/>
              <a:t>Ingress</a:t>
            </a:r>
            <a:r>
              <a:rPr lang="es-ES" dirty="0" smtClean="0"/>
              <a:t> &amp; Sidecar</a:t>
            </a:r>
            <a:endParaRPr lang="en-GB" dirty="0"/>
          </a:p>
        </p:txBody>
      </p:sp>
      <p:sp>
        <p:nvSpPr>
          <p:cNvPr id="233" name="Elipse 232"/>
          <p:cNvSpPr>
            <a:spLocks noChangeAspect="1"/>
          </p:cNvSpPr>
          <p:nvPr/>
        </p:nvSpPr>
        <p:spPr>
          <a:xfrm>
            <a:off x="3163601" y="2344018"/>
            <a:ext cx="149550" cy="144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34" name="Elipse 233"/>
          <p:cNvSpPr>
            <a:spLocks noChangeAspect="1"/>
          </p:cNvSpPr>
          <p:nvPr/>
        </p:nvSpPr>
        <p:spPr>
          <a:xfrm>
            <a:off x="3163601" y="2194330"/>
            <a:ext cx="149550" cy="144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solidFill>
              <a:srgbClr val="3399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rgbClr val="339900"/>
              </a:solidFill>
            </a:endParaRPr>
          </a:p>
        </p:txBody>
      </p:sp>
      <p:sp>
        <p:nvSpPr>
          <p:cNvPr id="235" name="Elipse 234"/>
          <p:cNvSpPr>
            <a:spLocks noChangeAspect="1"/>
          </p:cNvSpPr>
          <p:nvPr/>
        </p:nvSpPr>
        <p:spPr>
          <a:xfrm>
            <a:off x="2461897" y="2043437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36" name="Elipse 235"/>
          <p:cNvSpPr>
            <a:spLocks noChangeAspect="1"/>
          </p:cNvSpPr>
          <p:nvPr/>
        </p:nvSpPr>
        <p:spPr>
          <a:xfrm>
            <a:off x="2461897" y="2162810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37" name="Elipse 236"/>
          <p:cNvSpPr>
            <a:spLocks noChangeAspect="1"/>
          </p:cNvSpPr>
          <p:nvPr/>
        </p:nvSpPr>
        <p:spPr>
          <a:xfrm>
            <a:off x="5848250" y="4039351"/>
            <a:ext cx="149550" cy="144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38" name="Elipse 237"/>
          <p:cNvSpPr>
            <a:spLocks noChangeAspect="1"/>
          </p:cNvSpPr>
          <p:nvPr/>
        </p:nvSpPr>
        <p:spPr>
          <a:xfrm>
            <a:off x="5848693" y="4191751"/>
            <a:ext cx="149550" cy="144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39" name="Elipse 238"/>
          <p:cNvSpPr>
            <a:spLocks noChangeAspect="1"/>
          </p:cNvSpPr>
          <p:nvPr/>
        </p:nvSpPr>
        <p:spPr>
          <a:xfrm>
            <a:off x="4811252" y="2878232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40" name="Elipse 239"/>
          <p:cNvSpPr>
            <a:spLocks noChangeAspect="1"/>
          </p:cNvSpPr>
          <p:nvPr/>
        </p:nvSpPr>
        <p:spPr>
          <a:xfrm>
            <a:off x="4815432" y="2338126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41" name="Elipse 240"/>
          <p:cNvSpPr>
            <a:spLocks noChangeAspect="1"/>
          </p:cNvSpPr>
          <p:nvPr/>
        </p:nvSpPr>
        <p:spPr>
          <a:xfrm>
            <a:off x="4811252" y="1792117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42" name="Elipse 241"/>
          <p:cNvSpPr>
            <a:spLocks noChangeAspect="1"/>
          </p:cNvSpPr>
          <p:nvPr/>
        </p:nvSpPr>
        <p:spPr>
          <a:xfrm>
            <a:off x="4819612" y="2474421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43" name="Elipse 242"/>
          <p:cNvSpPr>
            <a:spLocks noChangeAspect="1"/>
          </p:cNvSpPr>
          <p:nvPr/>
        </p:nvSpPr>
        <p:spPr>
          <a:xfrm>
            <a:off x="4815432" y="1928412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44" name="Elipse 243"/>
          <p:cNvSpPr>
            <a:spLocks noChangeAspect="1"/>
          </p:cNvSpPr>
          <p:nvPr/>
        </p:nvSpPr>
        <p:spPr>
          <a:xfrm>
            <a:off x="6362638" y="2302414"/>
            <a:ext cx="209094" cy="201335"/>
          </a:xfrm>
          <a:prstGeom prst="ellipse">
            <a:avLst/>
          </a:prstGeom>
          <a:solidFill>
            <a:schemeClr val="bg2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45" name="Elipse 244"/>
          <p:cNvSpPr>
            <a:spLocks noChangeAspect="1"/>
          </p:cNvSpPr>
          <p:nvPr/>
        </p:nvSpPr>
        <p:spPr>
          <a:xfrm>
            <a:off x="6362638" y="2338263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46" name="Elipse 245"/>
          <p:cNvSpPr>
            <a:spLocks noChangeAspect="1"/>
          </p:cNvSpPr>
          <p:nvPr/>
        </p:nvSpPr>
        <p:spPr>
          <a:xfrm>
            <a:off x="6362638" y="2378358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47" name="Rectángulo 246"/>
          <p:cNvSpPr/>
          <p:nvPr/>
        </p:nvSpPr>
        <p:spPr>
          <a:xfrm>
            <a:off x="2388925" y="1420357"/>
            <a:ext cx="4785677" cy="325282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err="1" smtClean="0">
                <a:solidFill>
                  <a:schemeClr val="tx1"/>
                </a:solidFill>
              </a:rPr>
              <a:t>Hosting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48" name="Rectángulo 247"/>
          <p:cNvSpPr/>
          <p:nvPr/>
        </p:nvSpPr>
        <p:spPr>
          <a:xfrm>
            <a:off x="2816207" y="1614864"/>
            <a:ext cx="4251284" cy="190491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</a:t>
            </a:r>
          </a:p>
          <a:p>
            <a:pPr algn="r"/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49" name="Rectángulo redondeado 248"/>
          <p:cNvSpPr/>
          <p:nvPr/>
        </p:nvSpPr>
        <p:spPr>
          <a:xfrm>
            <a:off x="4661215" y="1699709"/>
            <a:ext cx="972000" cy="1715366"/>
          </a:xfrm>
          <a:prstGeom prst="roundRect">
            <a:avLst>
              <a:gd name="adj" fmla="val 6016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Services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50" name="Elipse 249"/>
          <p:cNvSpPr>
            <a:spLocks noChangeAspect="1"/>
          </p:cNvSpPr>
          <p:nvPr/>
        </p:nvSpPr>
        <p:spPr>
          <a:xfrm>
            <a:off x="5293959" y="179751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51" name="Elipse 250"/>
          <p:cNvSpPr>
            <a:spLocks noChangeAspect="1"/>
          </p:cNvSpPr>
          <p:nvPr/>
        </p:nvSpPr>
        <p:spPr>
          <a:xfrm>
            <a:off x="5293959" y="2335975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52" name="Elipse 251"/>
          <p:cNvSpPr>
            <a:spLocks noChangeAspect="1"/>
          </p:cNvSpPr>
          <p:nvPr/>
        </p:nvSpPr>
        <p:spPr>
          <a:xfrm>
            <a:off x="5293959" y="2872878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53" name="Rectángulo 252"/>
          <p:cNvSpPr/>
          <p:nvPr/>
        </p:nvSpPr>
        <p:spPr>
          <a:xfrm>
            <a:off x="4815432" y="2337881"/>
            <a:ext cx="684000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54" name="Rectángulo 253"/>
          <p:cNvSpPr/>
          <p:nvPr/>
        </p:nvSpPr>
        <p:spPr>
          <a:xfrm>
            <a:off x="4815432" y="1789016"/>
            <a:ext cx="684000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55" name="Rectángulo 254"/>
          <p:cNvSpPr/>
          <p:nvPr/>
        </p:nvSpPr>
        <p:spPr>
          <a:xfrm>
            <a:off x="4815432" y="2876886"/>
            <a:ext cx="684000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r>
              <a:rPr lang="es-ES" sz="800" baseline="-25000" dirty="0" smtClean="0">
                <a:solidFill>
                  <a:schemeClr val="tx1"/>
                </a:solidFill>
              </a:rPr>
              <a:t>3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56" name="Arco 255"/>
          <p:cNvSpPr>
            <a:spLocks noChangeAspect="1"/>
          </p:cNvSpPr>
          <p:nvPr/>
        </p:nvSpPr>
        <p:spPr>
          <a:xfrm rot="16200000">
            <a:off x="5853663" y="248216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57" name="Conector recto 256"/>
          <p:cNvCxnSpPr>
            <a:stCxn id="258" idx="0"/>
            <a:endCxn id="256" idx="0"/>
          </p:cNvCxnSpPr>
          <p:nvPr/>
        </p:nvCxnSpPr>
        <p:spPr>
          <a:xfrm flipH="1" flipV="1">
            <a:off x="5854122" y="2570677"/>
            <a:ext cx="746" cy="31454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58" name="Arco 257"/>
          <p:cNvSpPr>
            <a:spLocks noChangeAspect="1"/>
          </p:cNvSpPr>
          <p:nvPr/>
        </p:nvSpPr>
        <p:spPr>
          <a:xfrm rot="5400000">
            <a:off x="5677380" y="279671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59" name="Conector recto 258"/>
          <p:cNvCxnSpPr>
            <a:stCxn id="252" idx="6"/>
            <a:endCxn id="258" idx="2"/>
          </p:cNvCxnSpPr>
          <p:nvPr/>
        </p:nvCxnSpPr>
        <p:spPr>
          <a:xfrm>
            <a:off x="5503053" y="2973546"/>
            <a:ext cx="263300" cy="65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60" name="Conector recto 259"/>
          <p:cNvCxnSpPr>
            <a:stCxn id="261" idx="2"/>
            <a:endCxn id="239" idx="2"/>
          </p:cNvCxnSpPr>
          <p:nvPr/>
        </p:nvCxnSpPr>
        <p:spPr>
          <a:xfrm flipV="1">
            <a:off x="4289633" y="2978900"/>
            <a:ext cx="521619" cy="231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  <a:round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61" name="Arco 260"/>
          <p:cNvSpPr>
            <a:spLocks noChangeAspect="1"/>
          </p:cNvSpPr>
          <p:nvPr/>
        </p:nvSpPr>
        <p:spPr>
          <a:xfrm rot="16200000">
            <a:off x="4200659" y="298167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2" name="Rectángulo redondeado 261"/>
          <p:cNvSpPr/>
          <p:nvPr/>
        </p:nvSpPr>
        <p:spPr>
          <a:xfrm>
            <a:off x="6023712" y="1933862"/>
            <a:ext cx="886076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63" name="Rectángulo redondeado 262"/>
          <p:cNvSpPr/>
          <p:nvPr/>
        </p:nvSpPr>
        <p:spPr>
          <a:xfrm>
            <a:off x="6364151" y="2175955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cxnSp>
        <p:nvCxnSpPr>
          <p:cNvPr id="264" name="Conector recto 263"/>
          <p:cNvCxnSpPr>
            <a:stCxn id="250" idx="6"/>
            <a:endCxn id="273" idx="0"/>
          </p:cNvCxnSpPr>
          <p:nvPr/>
        </p:nvCxnSpPr>
        <p:spPr>
          <a:xfrm flipV="1">
            <a:off x="5503053" y="1896618"/>
            <a:ext cx="253740" cy="156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65" name="Conector recto 264"/>
          <p:cNvCxnSpPr>
            <a:stCxn id="256" idx="2"/>
            <a:endCxn id="246" idx="2"/>
          </p:cNvCxnSpPr>
          <p:nvPr/>
        </p:nvCxnSpPr>
        <p:spPr>
          <a:xfrm flipV="1">
            <a:off x="5942637" y="2479026"/>
            <a:ext cx="420001" cy="267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66" name="Conector recto 265"/>
          <p:cNvCxnSpPr>
            <a:stCxn id="267" idx="2"/>
            <a:endCxn id="241" idx="2"/>
          </p:cNvCxnSpPr>
          <p:nvPr/>
        </p:nvCxnSpPr>
        <p:spPr>
          <a:xfrm>
            <a:off x="3005617" y="1891112"/>
            <a:ext cx="1805635" cy="167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67" name="Arco 266"/>
          <p:cNvSpPr>
            <a:spLocks noChangeAspect="1"/>
          </p:cNvSpPr>
          <p:nvPr/>
        </p:nvSpPr>
        <p:spPr>
          <a:xfrm rot="16200000">
            <a:off x="2916643" y="189157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68" name="Conector recto 267"/>
          <p:cNvCxnSpPr>
            <a:stCxn id="269" idx="0"/>
            <a:endCxn id="267" idx="0"/>
          </p:cNvCxnSpPr>
          <p:nvPr/>
        </p:nvCxnSpPr>
        <p:spPr>
          <a:xfrm flipV="1">
            <a:off x="2912747" y="1980085"/>
            <a:ext cx="4355" cy="7570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69" name="Arco 268"/>
          <p:cNvSpPr>
            <a:spLocks noChangeAspect="1"/>
          </p:cNvSpPr>
          <p:nvPr/>
        </p:nvSpPr>
        <p:spPr>
          <a:xfrm rot="5400000">
            <a:off x="2735259" y="196727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70" name="Conector recto 269"/>
          <p:cNvCxnSpPr>
            <a:stCxn id="235" idx="6"/>
            <a:endCxn id="269" idx="2"/>
          </p:cNvCxnSpPr>
          <p:nvPr/>
        </p:nvCxnSpPr>
        <p:spPr>
          <a:xfrm>
            <a:off x="2670991" y="2144105"/>
            <a:ext cx="153241" cy="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71" name="Conector recto 270"/>
          <p:cNvCxnSpPr>
            <a:stCxn id="251" idx="6"/>
            <a:endCxn id="245" idx="2"/>
          </p:cNvCxnSpPr>
          <p:nvPr/>
        </p:nvCxnSpPr>
        <p:spPr>
          <a:xfrm>
            <a:off x="5503053" y="2436643"/>
            <a:ext cx="859585" cy="228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72" name="Arco 271"/>
          <p:cNvSpPr>
            <a:spLocks noChangeAspect="1"/>
          </p:cNvSpPr>
          <p:nvPr/>
        </p:nvSpPr>
        <p:spPr>
          <a:xfrm rot="10800000">
            <a:off x="5845766" y="2224534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3" name="Arco 272"/>
          <p:cNvSpPr>
            <a:spLocks noChangeAspect="1"/>
          </p:cNvSpPr>
          <p:nvPr/>
        </p:nvSpPr>
        <p:spPr>
          <a:xfrm>
            <a:off x="5667820" y="189661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74" name="Conector recto 273"/>
          <p:cNvCxnSpPr>
            <a:stCxn id="273" idx="2"/>
            <a:endCxn id="272" idx="2"/>
          </p:cNvCxnSpPr>
          <p:nvPr/>
        </p:nvCxnSpPr>
        <p:spPr>
          <a:xfrm>
            <a:off x="5845766" y="1985133"/>
            <a:ext cx="0" cy="32791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75" name="Conector recto 274"/>
          <p:cNvCxnSpPr>
            <a:stCxn id="272" idx="0"/>
            <a:endCxn id="244" idx="2"/>
          </p:cNvCxnSpPr>
          <p:nvPr/>
        </p:nvCxnSpPr>
        <p:spPr>
          <a:xfrm>
            <a:off x="5934739" y="2401563"/>
            <a:ext cx="427899" cy="151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76" name="Conector recto 275"/>
          <p:cNvCxnSpPr>
            <a:endCxn id="235" idx="2"/>
          </p:cNvCxnSpPr>
          <p:nvPr/>
        </p:nvCxnSpPr>
        <p:spPr>
          <a:xfrm>
            <a:off x="994995" y="2144105"/>
            <a:ext cx="1466902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77" name="Rectángulo 276"/>
          <p:cNvSpPr/>
          <p:nvPr/>
        </p:nvSpPr>
        <p:spPr>
          <a:xfrm>
            <a:off x="4037542" y="3565549"/>
            <a:ext cx="3042805" cy="102569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</a:t>
            </a:r>
          </a:p>
          <a:p>
            <a:pPr algn="r"/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78" name="Rectángulo redondeado 277"/>
          <p:cNvSpPr/>
          <p:nvPr/>
        </p:nvSpPr>
        <p:spPr>
          <a:xfrm>
            <a:off x="5765363" y="3662789"/>
            <a:ext cx="630036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79" name="Rectángulo redondeado 278"/>
          <p:cNvSpPr/>
          <p:nvPr/>
        </p:nvSpPr>
        <p:spPr>
          <a:xfrm>
            <a:off x="5849762" y="3908901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cxnSp>
        <p:nvCxnSpPr>
          <p:cNvPr id="280" name="Conector recto 279"/>
          <p:cNvCxnSpPr>
            <a:stCxn id="282" idx="0"/>
            <a:endCxn id="237" idx="2"/>
          </p:cNvCxnSpPr>
          <p:nvPr/>
        </p:nvCxnSpPr>
        <p:spPr>
          <a:xfrm>
            <a:off x="4289174" y="4108268"/>
            <a:ext cx="1559076" cy="308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81" name="Conector recto 280"/>
          <p:cNvCxnSpPr>
            <a:stCxn id="282" idx="2"/>
            <a:endCxn id="261" idx="0"/>
          </p:cNvCxnSpPr>
          <p:nvPr/>
        </p:nvCxnSpPr>
        <p:spPr>
          <a:xfrm flipV="1">
            <a:off x="4200201" y="3070186"/>
            <a:ext cx="917" cy="94956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82" name="Arco 281"/>
          <p:cNvSpPr>
            <a:spLocks noChangeAspect="1"/>
          </p:cNvSpPr>
          <p:nvPr/>
        </p:nvSpPr>
        <p:spPr>
          <a:xfrm rot="10800000">
            <a:off x="4200201" y="3931239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83" name="Conector recto 282"/>
          <p:cNvCxnSpPr>
            <a:stCxn id="284" idx="2"/>
            <a:endCxn id="243" idx="2"/>
          </p:cNvCxnSpPr>
          <p:nvPr/>
        </p:nvCxnSpPr>
        <p:spPr>
          <a:xfrm flipV="1">
            <a:off x="4289174" y="2029080"/>
            <a:ext cx="526258" cy="106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  <a:round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84" name="Arco 283"/>
          <p:cNvSpPr>
            <a:spLocks noChangeAspect="1"/>
          </p:cNvSpPr>
          <p:nvPr/>
        </p:nvSpPr>
        <p:spPr>
          <a:xfrm rot="16200000">
            <a:off x="4200200" y="203060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85" name="Conector recto 284"/>
          <p:cNvCxnSpPr>
            <a:endCxn id="284" idx="0"/>
          </p:cNvCxnSpPr>
          <p:nvPr/>
        </p:nvCxnSpPr>
        <p:spPr>
          <a:xfrm flipV="1">
            <a:off x="4199742" y="2119116"/>
            <a:ext cx="917" cy="102945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86" name="Conector recto 285"/>
          <p:cNvCxnSpPr>
            <a:stCxn id="287" idx="2"/>
            <a:endCxn id="242" idx="2"/>
          </p:cNvCxnSpPr>
          <p:nvPr/>
        </p:nvCxnSpPr>
        <p:spPr>
          <a:xfrm flipV="1">
            <a:off x="4293354" y="2575089"/>
            <a:ext cx="526258" cy="566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  <a:round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87" name="Arco 286"/>
          <p:cNvSpPr>
            <a:spLocks noChangeAspect="1"/>
          </p:cNvSpPr>
          <p:nvPr/>
        </p:nvSpPr>
        <p:spPr>
          <a:xfrm rot="16200000">
            <a:off x="4204380" y="2581214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8" name="Rectángulo 287"/>
          <p:cNvSpPr/>
          <p:nvPr/>
        </p:nvSpPr>
        <p:spPr>
          <a:xfrm>
            <a:off x="2015750" y="1622327"/>
            <a:ext cx="748923" cy="273272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Edge</a:t>
            </a:r>
            <a:r>
              <a:rPr lang="es-ES" sz="800" dirty="0" smtClean="0">
                <a:solidFill>
                  <a:schemeClr val="tx1"/>
                </a:solidFill>
              </a:rPr>
              <a:t> Proxy</a:t>
            </a:r>
          </a:p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(Load </a:t>
            </a:r>
            <a:r>
              <a:rPr lang="en-GB" sz="800" dirty="0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)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289" name="Conector recto 288"/>
          <p:cNvCxnSpPr/>
          <p:nvPr/>
        </p:nvCxnSpPr>
        <p:spPr>
          <a:xfrm>
            <a:off x="994995" y="2263478"/>
            <a:ext cx="1466902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90" name="Y 289"/>
          <p:cNvSpPr>
            <a:spLocks noChangeAspect="1"/>
          </p:cNvSpPr>
          <p:nvPr/>
        </p:nvSpPr>
        <p:spPr>
          <a:xfrm>
            <a:off x="2102856" y="1910322"/>
            <a:ext cx="577952" cy="576000"/>
          </a:xfrm>
          <a:prstGeom prst="flowChartSummingJunction">
            <a:avLst/>
          </a:prstGeom>
          <a:solidFill>
            <a:srgbClr val="00009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pic>
        <p:nvPicPr>
          <p:cNvPr id="291" name="Imagen 29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5839" y="1832571"/>
            <a:ext cx="143997" cy="143997"/>
          </a:xfrm>
          <a:prstGeom prst="rect">
            <a:avLst/>
          </a:prstGeom>
        </p:spPr>
      </p:pic>
      <p:sp>
        <p:nvSpPr>
          <p:cNvPr id="292" name="Rectángulo redondeado 291"/>
          <p:cNvSpPr/>
          <p:nvPr/>
        </p:nvSpPr>
        <p:spPr>
          <a:xfrm rot="16200000">
            <a:off x="5949044" y="2336779"/>
            <a:ext cx="537053" cy="215996"/>
          </a:xfrm>
          <a:prstGeom prst="roundRect">
            <a:avLst>
              <a:gd name="adj" fmla="val 8040"/>
            </a:avLst>
          </a:prstGeom>
          <a:solidFill>
            <a:schemeClr val="accent6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</a:rPr>
              <a:t>Sidecar</a:t>
            </a:r>
            <a:r>
              <a:rPr lang="es-ES" sz="800" baseline="-25000" dirty="0" smtClean="0">
                <a:solidFill>
                  <a:schemeClr val="bg1"/>
                </a:solidFill>
              </a:rPr>
              <a:t>1</a:t>
            </a:r>
            <a:endParaRPr lang="es-ES" sz="800" baseline="-25000" dirty="0">
              <a:solidFill>
                <a:schemeClr val="bg1"/>
              </a:solidFill>
            </a:endParaRPr>
          </a:p>
        </p:txBody>
      </p:sp>
      <p:sp>
        <p:nvSpPr>
          <p:cNvPr id="293" name="Rectángulo 292"/>
          <p:cNvSpPr/>
          <p:nvPr/>
        </p:nvSpPr>
        <p:spPr>
          <a:xfrm>
            <a:off x="2818940" y="3354917"/>
            <a:ext cx="1149809" cy="123849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94" name="Rectángulo redondeado 293"/>
          <p:cNvSpPr/>
          <p:nvPr/>
        </p:nvSpPr>
        <p:spPr>
          <a:xfrm>
            <a:off x="3003468" y="2073647"/>
            <a:ext cx="822407" cy="2441077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Service </a:t>
            </a:r>
            <a:r>
              <a:rPr lang="es-ES" sz="800" dirty="0" err="1" smtClean="0">
                <a:solidFill>
                  <a:schemeClr val="tx1"/>
                </a:solidFill>
              </a:rPr>
              <a:t>Mesh</a:t>
            </a:r>
            <a:r>
              <a:rPr lang="es-ES" sz="800" dirty="0" smtClean="0">
                <a:solidFill>
                  <a:schemeClr val="tx1"/>
                </a:solidFill>
              </a:rPr>
              <a:t> Control </a:t>
            </a:r>
            <a:r>
              <a:rPr lang="es-ES" sz="800" dirty="0" err="1" smtClean="0">
                <a:solidFill>
                  <a:schemeClr val="tx1"/>
                </a:solidFill>
              </a:rPr>
              <a:t>Plane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95" name="Elipse 294"/>
          <p:cNvSpPr>
            <a:spLocks noChangeAspect="1"/>
          </p:cNvSpPr>
          <p:nvPr/>
        </p:nvSpPr>
        <p:spPr>
          <a:xfrm>
            <a:off x="3456382" y="2338131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96" name="Rectángulo 295"/>
          <p:cNvSpPr/>
          <p:nvPr/>
        </p:nvSpPr>
        <p:spPr>
          <a:xfrm>
            <a:off x="3159064" y="2157631"/>
            <a:ext cx="506662" cy="47058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Ingress</a:t>
            </a:r>
            <a:endParaRPr lang="en-GB" sz="800" dirty="0">
              <a:solidFill>
                <a:schemeClr val="bg1"/>
              </a:solidFill>
            </a:endParaRPr>
          </a:p>
        </p:txBody>
      </p:sp>
      <p:cxnSp>
        <p:nvCxnSpPr>
          <p:cNvPr id="297" name="Conector recto 296"/>
          <p:cNvCxnSpPr>
            <a:stCxn id="295" idx="6"/>
            <a:endCxn id="240" idx="2"/>
          </p:cNvCxnSpPr>
          <p:nvPr/>
        </p:nvCxnSpPr>
        <p:spPr>
          <a:xfrm flipV="1">
            <a:off x="3665476" y="2438794"/>
            <a:ext cx="1149956" cy="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arrow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98" name="Conector recto 297"/>
          <p:cNvCxnSpPr>
            <a:stCxn id="317" idx="2"/>
            <a:endCxn id="233" idx="2"/>
          </p:cNvCxnSpPr>
          <p:nvPr/>
        </p:nvCxnSpPr>
        <p:spPr>
          <a:xfrm>
            <a:off x="2956425" y="2415710"/>
            <a:ext cx="207176" cy="30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none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99" name="Rectángulo 298"/>
          <p:cNvSpPr/>
          <p:nvPr/>
        </p:nvSpPr>
        <p:spPr>
          <a:xfrm>
            <a:off x="3159064" y="2841647"/>
            <a:ext cx="506662" cy="249912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 cap="rnd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>
                    <a:lumMod val="50000"/>
                  </a:schemeClr>
                </a:solidFill>
              </a:rPr>
              <a:t>Istio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 CA</a:t>
            </a:r>
            <a:endParaRPr lang="en-GB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0" name="Rectángulo 299"/>
          <p:cNvSpPr/>
          <p:nvPr/>
        </p:nvSpPr>
        <p:spPr>
          <a:xfrm>
            <a:off x="3158814" y="3163778"/>
            <a:ext cx="506662" cy="249912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 cap="rnd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>
                <a:solidFill>
                  <a:schemeClr val="bg1">
                    <a:lumMod val="50000"/>
                  </a:schemeClr>
                </a:solidFill>
              </a:rPr>
              <a:t>Istio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 Pilot</a:t>
            </a:r>
            <a:endParaRPr lang="en-GB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1" name="Rectángulo 300"/>
          <p:cNvSpPr/>
          <p:nvPr/>
        </p:nvSpPr>
        <p:spPr>
          <a:xfrm>
            <a:off x="3158814" y="3480547"/>
            <a:ext cx="506662" cy="249912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 cap="rnd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>
                    <a:lumMod val="50000"/>
                  </a:schemeClr>
                </a:solidFill>
              </a:rPr>
              <a:t>Istio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 Mixer</a:t>
            </a:r>
            <a:endParaRPr lang="en-GB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2" name="Rectángulo 301"/>
          <p:cNvSpPr/>
          <p:nvPr/>
        </p:nvSpPr>
        <p:spPr>
          <a:xfrm>
            <a:off x="3159064" y="3797848"/>
            <a:ext cx="506662" cy="249912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 cap="rnd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>
                    <a:lumMod val="50000"/>
                  </a:schemeClr>
                </a:solidFill>
              </a:rPr>
              <a:t>Istio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800" dirty="0" err="1" smtClean="0">
                <a:solidFill>
                  <a:schemeClr val="bg1">
                    <a:lumMod val="50000"/>
                  </a:schemeClr>
                </a:solidFill>
              </a:rPr>
              <a:t>Auth</a:t>
            </a:r>
            <a:endParaRPr lang="en-GB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3" name="Imagen 30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4810" y="2265324"/>
            <a:ext cx="187878" cy="179996"/>
          </a:xfrm>
          <a:prstGeom prst="rect">
            <a:avLst/>
          </a:prstGeom>
        </p:spPr>
      </p:pic>
      <p:pic>
        <p:nvPicPr>
          <p:cNvPr id="304" name="Imagen 30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2796" y="2892390"/>
            <a:ext cx="143997" cy="143997"/>
          </a:xfrm>
          <a:prstGeom prst="rect">
            <a:avLst/>
          </a:prstGeom>
        </p:spPr>
      </p:pic>
      <p:pic>
        <p:nvPicPr>
          <p:cNvPr id="305" name="Imagen 30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9253" y="4027775"/>
            <a:ext cx="143997" cy="143997"/>
          </a:xfrm>
          <a:prstGeom prst="rect">
            <a:avLst/>
          </a:prstGeom>
        </p:spPr>
      </p:pic>
      <p:pic>
        <p:nvPicPr>
          <p:cNvPr id="306" name="Imagen 30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1859" y="1976568"/>
            <a:ext cx="143997" cy="143997"/>
          </a:xfrm>
          <a:prstGeom prst="rect">
            <a:avLst/>
          </a:prstGeom>
        </p:spPr>
      </p:pic>
      <p:pic>
        <p:nvPicPr>
          <p:cNvPr id="307" name="Imagen 30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9347" y="2287488"/>
            <a:ext cx="187878" cy="179996"/>
          </a:xfrm>
          <a:prstGeom prst="rect">
            <a:avLst/>
          </a:prstGeom>
        </p:spPr>
      </p:pic>
      <p:pic>
        <p:nvPicPr>
          <p:cNvPr id="308" name="Imagen 30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83899" y="2424430"/>
            <a:ext cx="187878" cy="179996"/>
          </a:xfrm>
          <a:prstGeom prst="rect">
            <a:avLst/>
          </a:prstGeom>
        </p:spPr>
      </p:pic>
      <p:cxnSp>
        <p:nvCxnSpPr>
          <p:cNvPr id="309" name="Conector recto 308"/>
          <p:cNvCxnSpPr>
            <a:stCxn id="236" idx="6"/>
            <a:endCxn id="234" idx="2"/>
          </p:cNvCxnSpPr>
          <p:nvPr/>
        </p:nvCxnSpPr>
        <p:spPr>
          <a:xfrm>
            <a:off x="2670991" y="2263478"/>
            <a:ext cx="492610" cy="285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10" name="Conector recto 309"/>
          <p:cNvCxnSpPr>
            <a:stCxn id="312" idx="0"/>
            <a:endCxn id="238" idx="2"/>
          </p:cNvCxnSpPr>
          <p:nvPr/>
        </p:nvCxnSpPr>
        <p:spPr>
          <a:xfrm>
            <a:off x="4217041" y="4260668"/>
            <a:ext cx="1631652" cy="308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11" name="Conector recto 310"/>
          <p:cNvCxnSpPr>
            <a:stCxn id="312" idx="2"/>
            <a:endCxn id="313" idx="2"/>
          </p:cNvCxnSpPr>
          <p:nvPr/>
        </p:nvCxnSpPr>
        <p:spPr>
          <a:xfrm flipH="1" flipV="1">
            <a:off x="4126515" y="2808497"/>
            <a:ext cx="1553" cy="1363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12" name="Arco 311"/>
          <p:cNvSpPr>
            <a:spLocks noChangeAspect="1"/>
          </p:cNvSpPr>
          <p:nvPr/>
        </p:nvSpPr>
        <p:spPr>
          <a:xfrm rot="10800000">
            <a:off x="4128068" y="4083639"/>
            <a:ext cx="177946" cy="177029"/>
          </a:xfrm>
          <a:prstGeom prst="arc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3" name="Arco 312"/>
          <p:cNvSpPr>
            <a:spLocks noChangeAspect="1"/>
          </p:cNvSpPr>
          <p:nvPr/>
        </p:nvSpPr>
        <p:spPr>
          <a:xfrm>
            <a:off x="3948569" y="271998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14" name="Conector recto 313"/>
          <p:cNvCxnSpPr>
            <a:stCxn id="315" idx="0"/>
            <a:endCxn id="313" idx="0"/>
          </p:cNvCxnSpPr>
          <p:nvPr/>
        </p:nvCxnSpPr>
        <p:spPr>
          <a:xfrm flipV="1">
            <a:off x="2957496" y="2719982"/>
            <a:ext cx="1080046" cy="21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15" name="Arco 314"/>
          <p:cNvSpPr>
            <a:spLocks noChangeAspect="1"/>
          </p:cNvSpPr>
          <p:nvPr/>
        </p:nvSpPr>
        <p:spPr>
          <a:xfrm rot="10800000">
            <a:off x="2868523" y="2543164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16" name="Conector recto 315"/>
          <p:cNvCxnSpPr>
            <a:stCxn id="315" idx="2"/>
            <a:endCxn id="317" idx="0"/>
          </p:cNvCxnSpPr>
          <p:nvPr/>
        </p:nvCxnSpPr>
        <p:spPr>
          <a:xfrm flipH="1" flipV="1">
            <a:off x="2867910" y="2504683"/>
            <a:ext cx="613" cy="12699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17" name="Arco 316"/>
          <p:cNvSpPr>
            <a:spLocks noChangeAspect="1"/>
          </p:cNvSpPr>
          <p:nvPr/>
        </p:nvSpPr>
        <p:spPr>
          <a:xfrm rot="16200000">
            <a:off x="2867451" y="241616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18" name="Imagen 3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7142" y="4170670"/>
            <a:ext cx="187878" cy="17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63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3</a:t>
            </a:r>
            <a:r>
              <a:rPr lang="es-ES" dirty="0" smtClean="0"/>
              <a:t>. </a:t>
            </a:r>
            <a:r>
              <a:rPr lang="es-ES" dirty="0" err="1" smtClean="0"/>
              <a:t>Lab</a:t>
            </a:r>
            <a:r>
              <a:rPr lang="es-ES" dirty="0"/>
              <a:t> </a:t>
            </a:r>
            <a:r>
              <a:rPr lang="es-ES" dirty="0" smtClean="0"/>
              <a:t>06: </a:t>
            </a:r>
            <a:r>
              <a:rPr lang="es-ES" dirty="0" err="1" smtClean="0"/>
              <a:t>Istio</a:t>
            </a:r>
            <a:r>
              <a:rPr lang="es-ES" dirty="0" smtClean="0"/>
              <a:t> - Full </a:t>
            </a:r>
            <a:r>
              <a:rPr lang="es-ES" dirty="0" err="1" smtClean="0"/>
              <a:t>Traffic</a:t>
            </a:r>
            <a:r>
              <a:rPr lang="es-ES" dirty="0" smtClean="0"/>
              <a:t> Management</a:t>
            </a:r>
            <a:endParaRPr lang="en-GB" dirty="0"/>
          </a:p>
        </p:txBody>
      </p:sp>
      <p:sp>
        <p:nvSpPr>
          <p:cNvPr id="233" name="Elipse 232"/>
          <p:cNvSpPr>
            <a:spLocks noChangeAspect="1"/>
          </p:cNvSpPr>
          <p:nvPr/>
        </p:nvSpPr>
        <p:spPr>
          <a:xfrm>
            <a:off x="3163601" y="2344018"/>
            <a:ext cx="149550" cy="144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34" name="Elipse 233"/>
          <p:cNvSpPr>
            <a:spLocks noChangeAspect="1"/>
          </p:cNvSpPr>
          <p:nvPr/>
        </p:nvSpPr>
        <p:spPr>
          <a:xfrm>
            <a:off x="3163601" y="2194330"/>
            <a:ext cx="149550" cy="144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solidFill>
              <a:srgbClr val="3399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rgbClr val="339900"/>
              </a:solidFill>
            </a:endParaRPr>
          </a:p>
        </p:txBody>
      </p:sp>
      <p:sp>
        <p:nvSpPr>
          <p:cNvPr id="235" name="Elipse 234"/>
          <p:cNvSpPr>
            <a:spLocks noChangeAspect="1"/>
          </p:cNvSpPr>
          <p:nvPr/>
        </p:nvSpPr>
        <p:spPr>
          <a:xfrm>
            <a:off x="2461897" y="2043437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36" name="Elipse 235"/>
          <p:cNvSpPr>
            <a:spLocks noChangeAspect="1"/>
          </p:cNvSpPr>
          <p:nvPr/>
        </p:nvSpPr>
        <p:spPr>
          <a:xfrm>
            <a:off x="2461897" y="2162810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37" name="Elipse 236"/>
          <p:cNvSpPr>
            <a:spLocks noChangeAspect="1"/>
          </p:cNvSpPr>
          <p:nvPr/>
        </p:nvSpPr>
        <p:spPr>
          <a:xfrm>
            <a:off x="5848250" y="4039351"/>
            <a:ext cx="149550" cy="144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38" name="Elipse 237"/>
          <p:cNvSpPr>
            <a:spLocks noChangeAspect="1"/>
          </p:cNvSpPr>
          <p:nvPr/>
        </p:nvSpPr>
        <p:spPr>
          <a:xfrm>
            <a:off x="5848693" y="4191751"/>
            <a:ext cx="149550" cy="144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39" name="Elipse 238"/>
          <p:cNvSpPr>
            <a:spLocks noChangeAspect="1"/>
          </p:cNvSpPr>
          <p:nvPr/>
        </p:nvSpPr>
        <p:spPr>
          <a:xfrm>
            <a:off x="4811252" y="2878232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40" name="Elipse 239"/>
          <p:cNvSpPr>
            <a:spLocks noChangeAspect="1"/>
          </p:cNvSpPr>
          <p:nvPr/>
        </p:nvSpPr>
        <p:spPr>
          <a:xfrm>
            <a:off x="4815432" y="2338126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41" name="Elipse 240"/>
          <p:cNvSpPr>
            <a:spLocks noChangeAspect="1"/>
          </p:cNvSpPr>
          <p:nvPr/>
        </p:nvSpPr>
        <p:spPr>
          <a:xfrm>
            <a:off x="4811252" y="1792117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42" name="Elipse 241"/>
          <p:cNvSpPr>
            <a:spLocks noChangeAspect="1"/>
          </p:cNvSpPr>
          <p:nvPr/>
        </p:nvSpPr>
        <p:spPr>
          <a:xfrm>
            <a:off x="4819612" y="2474421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43" name="Elipse 242"/>
          <p:cNvSpPr>
            <a:spLocks noChangeAspect="1"/>
          </p:cNvSpPr>
          <p:nvPr/>
        </p:nvSpPr>
        <p:spPr>
          <a:xfrm>
            <a:off x="4815432" y="1928412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44" name="Elipse 243"/>
          <p:cNvSpPr>
            <a:spLocks noChangeAspect="1"/>
          </p:cNvSpPr>
          <p:nvPr/>
        </p:nvSpPr>
        <p:spPr>
          <a:xfrm>
            <a:off x="6362638" y="2302414"/>
            <a:ext cx="209094" cy="201335"/>
          </a:xfrm>
          <a:prstGeom prst="ellipse">
            <a:avLst/>
          </a:prstGeom>
          <a:solidFill>
            <a:schemeClr val="bg2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45" name="Elipse 244"/>
          <p:cNvSpPr>
            <a:spLocks noChangeAspect="1"/>
          </p:cNvSpPr>
          <p:nvPr/>
        </p:nvSpPr>
        <p:spPr>
          <a:xfrm>
            <a:off x="6362638" y="2338263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46" name="Elipse 245"/>
          <p:cNvSpPr>
            <a:spLocks noChangeAspect="1"/>
          </p:cNvSpPr>
          <p:nvPr/>
        </p:nvSpPr>
        <p:spPr>
          <a:xfrm>
            <a:off x="6362638" y="2378358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47" name="Rectángulo 246"/>
          <p:cNvSpPr/>
          <p:nvPr/>
        </p:nvSpPr>
        <p:spPr>
          <a:xfrm>
            <a:off x="2388925" y="1420357"/>
            <a:ext cx="4785677" cy="325282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err="1" smtClean="0">
                <a:solidFill>
                  <a:schemeClr val="tx1"/>
                </a:solidFill>
              </a:rPr>
              <a:t>Hosting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48" name="Rectángulo 247"/>
          <p:cNvSpPr/>
          <p:nvPr/>
        </p:nvSpPr>
        <p:spPr>
          <a:xfrm>
            <a:off x="2816207" y="1614864"/>
            <a:ext cx="4251284" cy="190491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</a:t>
            </a:r>
          </a:p>
          <a:p>
            <a:pPr algn="r"/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49" name="Rectángulo redondeado 248"/>
          <p:cNvSpPr/>
          <p:nvPr/>
        </p:nvSpPr>
        <p:spPr>
          <a:xfrm>
            <a:off x="4661215" y="1699709"/>
            <a:ext cx="972000" cy="1715366"/>
          </a:xfrm>
          <a:prstGeom prst="roundRect">
            <a:avLst>
              <a:gd name="adj" fmla="val 6016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Services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50" name="Elipse 249"/>
          <p:cNvSpPr>
            <a:spLocks noChangeAspect="1"/>
          </p:cNvSpPr>
          <p:nvPr/>
        </p:nvSpPr>
        <p:spPr>
          <a:xfrm>
            <a:off x="5293959" y="179751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51" name="Elipse 250"/>
          <p:cNvSpPr>
            <a:spLocks noChangeAspect="1"/>
          </p:cNvSpPr>
          <p:nvPr/>
        </p:nvSpPr>
        <p:spPr>
          <a:xfrm>
            <a:off x="5293959" y="2335975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52" name="Elipse 251"/>
          <p:cNvSpPr>
            <a:spLocks noChangeAspect="1"/>
          </p:cNvSpPr>
          <p:nvPr/>
        </p:nvSpPr>
        <p:spPr>
          <a:xfrm>
            <a:off x="5293959" y="2872878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53" name="Rectángulo 252"/>
          <p:cNvSpPr/>
          <p:nvPr/>
        </p:nvSpPr>
        <p:spPr>
          <a:xfrm>
            <a:off x="4815432" y="2337881"/>
            <a:ext cx="684000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54" name="Rectángulo 253"/>
          <p:cNvSpPr/>
          <p:nvPr/>
        </p:nvSpPr>
        <p:spPr>
          <a:xfrm>
            <a:off x="4815432" y="1789016"/>
            <a:ext cx="684000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55" name="Rectángulo 254"/>
          <p:cNvSpPr/>
          <p:nvPr/>
        </p:nvSpPr>
        <p:spPr>
          <a:xfrm>
            <a:off x="4815432" y="2876886"/>
            <a:ext cx="684000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r>
              <a:rPr lang="es-ES" sz="800" baseline="-25000" dirty="0" smtClean="0">
                <a:solidFill>
                  <a:schemeClr val="tx1"/>
                </a:solidFill>
              </a:rPr>
              <a:t>3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56" name="Arco 255"/>
          <p:cNvSpPr>
            <a:spLocks noChangeAspect="1"/>
          </p:cNvSpPr>
          <p:nvPr/>
        </p:nvSpPr>
        <p:spPr>
          <a:xfrm rot="16200000">
            <a:off x="5853663" y="248216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57" name="Conector recto 256"/>
          <p:cNvCxnSpPr>
            <a:stCxn id="258" idx="0"/>
            <a:endCxn id="256" idx="0"/>
          </p:cNvCxnSpPr>
          <p:nvPr/>
        </p:nvCxnSpPr>
        <p:spPr>
          <a:xfrm flipH="1" flipV="1">
            <a:off x="5854122" y="2570677"/>
            <a:ext cx="746" cy="31454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58" name="Arco 257"/>
          <p:cNvSpPr>
            <a:spLocks noChangeAspect="1"/>
          </p:cNvSpPr>
          <p:nvPr/>
        </p:nvSpPr>
        <p:spPr>
          <a:xfrm rot="5400000">
            <a:off x="5677380" y="279671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59" name="Conector recto 258"/>
          <p:cNvCxnSpPr>
            <a:stCxn id="252" idx="6"/>
            <a:endCxn id="258" idx="2"/>
          </p:cNvCxnSpPr>
          <p:nvPr/>
        </p:nvCxnSpPr>
        <p:spPr>
          <a:xfrm>
            <a:off x="5503053" y="2973546"/>
            <a:ext cx="263300" cy="65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60" name="Conector recto 259"/>
          <p:cNvCxnSpPr>
            <a:stCxn id="261" idx="2"/>
            <a:endCxn id="239" idx="2"/>
          </p:cNvCxnSpPr>
          <p:nvPr/>
        </p:nvCxnSpPr>
        <p:spPr>
          <a:xfrm flipV="1">
            <a:off x="4289633" y="2978900"/>
            <a:ext cx="521619" cy="231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  <a:round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61" name="Arco 260"/>
          <p:cNvSpPr>
            <a:spLocks noChangeAspect="1"/>
          </p:cNvSpPr>
          <p:nvPr/>
        </p:nvSpPr>
        <p:spPr>
          <a:xfrm rot="16200000">
            <a:off x="4200659" y="298167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2" name="Rectángulo redondeado 261"/>
          <p:cNvSpPr/>
          <p:nvPr/>
        </p:nvSpPr>
        <p:spPr>
          <a:xfrm>
            <a:off x="6023712" y="1933862"/>
            <a:ext cx="886076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63" name="Rectángulo redondeado 262"/>
          <p:cNvSpPr/>
          <p:nvPr/>
        </p:nvSpPr>
        <p:spPr>
          <a:xfrm>
            <a:off x="6364151" y="2175955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cxnSp>
        <p:nvCxnSpPr>
          <p:cNvPr id="264" name="Conector recto 263"/>
          <p:cNvCxnSpPr>
            <a:stCxn id="250" idx="6"/>
            <a:endCxn id="273" idx="0"/>
          </p:cNvCxnSpPr>
          <p:nvPr/>
        </p:nvCxnSpPr>
        <p:spPr>
          <a:xfrm flipV="1">
            <a:off x="5503053" y="1896618"/>
            <a:ext cx="253740" cy="156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65" name="Conector recto 264"/>
          <p:cNvCxnSpPr>
            <a:stCxn id="256" idx="2"/>
            <a:endCxn id="246" idx="2"/>
          </p:cNvCxnSpPr>
          <p:nvPr/>
        </p:nvCxnSpPr>
        <p:spPr>
          <a:xfrm flipV="1">
            <a:off x="5942637" y="2479026"/>
            <a:ext cx="420001" cy="267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66" name="Conector recto 265"/>
          <p:cNvCxnSpPr>
            <a:stCxn id="267" idx="2"/>
            <a:endCxn id="241" idx="2"/>
          </p:cNvCxnSpPr>
          <p:nvPr/>
        </p:nvCxnSpPr>
        <p:spPr>
          <a:xfrm>
            <a:off x="3005617" y="1891112"/>
            <a:ext cx="1805635" cy="167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67" name="Arco 266"/>
          <p:cNvSpPr>
            <a:spLocks noChangeAspect="1"/>
          </p:cNvSpPr>
          <p:nvPr/>
        </p:nvSpPr>
        <p:spPr>
          <a:xfrm rot="16200000">
            <a:off x="2916643" y="189157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68" name="Conector recto 267"/>
          <p:cNvCxnSpPr>
            <a:stCxn id="269" idx="0"/>
            <a:endCxn id="267" idx="0"/>
          </p:cNvCxnSpPr>
          <p:nvPr/>
        </p:nvCxnSpPr>
        <p:spPr>
          <a:xfrm flipV="1">
            <a:off x="2912747" y="1980085"/>
            <a:ext cx="4355" cy="7570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69" name="Arco 268"/>
          <p:cNvSpPr>
            <a:spLocks noChangeAspect="1"/>
          </p:cNvSpPr>
          <p:nvPr/>
        </p:nvSpPr>
        <p:spPr>
          <a:xfrm rot="5400000">
            <a:off x="2735259" y="196727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70" name="Conector recto 269"/>
          <p:cNvCxnSpPr>
            <a:stCxn id="235" idx="6"/>
            <a:endCxn id="269" idx="2"/>
          </p:cNvCxnSpPr>
          <p:nvPr/>
        </p:nvCxnSpPr>
        <p:spPr>
          <a:xfrm>
            <a:off x="2670991" y="2144105"/>
            <a:ext cx="153241" cy="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71" name="Conector recto 270"/>
          <p:cNvCxnSpPr>
            <a:stCxn id="251" idx="6"/>
            <a:endCxn id="245" idx="2"/>
          </p:cNvCxnSpPr>
          <p:nvPr/>
        </p:nvCxnSpPr>
        <p:spPr>
          <a:xfrm>
            <a:off x="5503053" y="2436643"/>
            <a:ext cx="859585" cy="228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72" name="Arco 271"/>
          <p:cNvSpPr>
            <a:spLocks noChangeAspect="1"/>
          </p:cNvSpPr>
          <p:nvPr/>
        </p:nvSpPr>
        <p:spPr>
          <a:xfrm rot="10800000">
            <a:off x="5845766" y="2224534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3" name="Arco 272"/>
          <p:cNvSpPr>
            <a:spLocks noChangeAspect="1"/>
          </p:cNvSpPr>
          <p:nvPr/>
        </p:nvSpPr>
        <p:spPr>
          <a:xfrm>
            <a:off x="5667820" y="189661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74" name="Conector recto 273"/>
          <p:cNvCxnSpPr>
            <a:stCxn id="273" idx="2"/>
            <a:endCxn id="272" idx="2"/>
          </p:cNvCxnSpPr>
          <p:nvPr/>
        </p:nvCxnSpPr>
        <p:spPr>
          <a:xfrm>
            <a:off x="5845766" y="1985133"/>
            <a:ext cx="0" cy="32791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75" name="Conector recto 274"/>
          <p:cNvCxnSpPr>
            <a:stCxn id="272" idx="0"/>
            <a:endCxn id="244" idx="2"/>
          </p:cNvCxnSpPr>
          <p:nvPr/>
        </p:nvCxnSpPr>
        <p:spPr>
          <a:xfrm>
            <a:off x="5934739" y="2401563"/>
            <a:ext cx="427899" cy="151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76" name="Conector recto 275"/>
          <p:cNvCxnSpPr>
            <a:endCxn id="235" idx="2"/>
          </p:cNvCxnSpPr>
          <p:nvPr/>
        </p:nvCxnSpPr>
        <p:spPr>
          <a:xfrm>
            <a:off x="994995" y="2144105"/>
            <a:ext cx="1466902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77" name="Rectángulo 276"/>
          <p:cNvSpPr/>
          <p:nvPr/>
        </p:nvSpPr>
        <p:spPr>
          <a:xfrm>
            <a:off x="4037542" y="3565549"/>
            <a:ext cx="3042805" cy="102569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</a:t>
            </a:r>
          </a:p>
          <a:p>
            <a:pPr algn="r"/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78" name="Rectángulo redondeado 277"/>
          <p:cNvSpPr/>
          <p:nvPr/>
        </p:nvSpPr>
        <p:spPr>
          <a:xfrm>
            <a:off x="5765363" y="3662789"/>
            <a:ext cx="630036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79" name="Rectángulo redondeado 278"/>
          <p:cNvSpPr/>
          <p:nvPr/>
        </p:nvSpPr>
        <p:spPr>
          <a:xfrm>
            <a:off x="5849762" y="3908901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cxnSp>
        <p:nvCxnSpPr>
          <p:cNvPr id="280" name="Conector recto 279"/>
          <p:cNvCxnSpPr>
            <a:stCxn id="282" idx="0"/>
            <a:endCxn id="237" idx="2"/>
          </p:cNvCxnSpPr>
          <p:nvPr/>
        </p:nvCxnSpPr>
        <p:spPr>
          <a:xfrm>
            <a:off x="4289174" y="4108268"/>
            <a:ext cx="1559076" cy="308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81" name="Conector recto 280"/>
          <p:cNvCxnSpPr>
            <a:stCxn id="282" idx="2"/>
            <a:endCxn id="261" idx="0"/>
          </p:cNvCxnSpPr>
          <p:nvPr/>
        </p:nvCxnSpPr>
        <p:spPr>
          <a:xfrm flipV="1">
            <a:off x="4200201" y="3070186"/>
            <a:ext cx="917" cy="94956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82" name="Arco 281"/>
          <p:cNvSpPr>
            <a:spLocks noChangeAspect="1"/>
          </p:cNvSpPr>
          <p:nvPr/>
        </p:nvSpPr>
        <p:spPr>
          <a:xfrm rot="10800000">
            <a:off x="4200201" y="3931239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83" name="Conector recto 282"/>
          <p:cNvCxnSpPr>
            <a:stCxn id="284" idx="2"/>
            <a:endCxn id="243" idx="2"/>
          </p:cNvCxnSpPr>
          <p:nvPr/>
        </p:nvCxnSpPr>
        <p:spPr>
          <a:xfrm flipV="1">
            <a:off x="4289174" y="2029080"/>
            <a:ext cx="526258" cy="106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  <a:round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84" name="Arco 283"/>
          <p:cNvSpPr>
            <a:spLocks noChangeAspect="1"/>
          </p:cNvSpPr>
          <p:nvPr/>
        </p:nvSpPr>
        <p:spPr>
          <a:xfrm rot="16200000">
            <a:off x="4200200" y="203060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85" name="Conector recto 284"/>
          <p:cNvCxnSpPr>
            <a:endCxn id="284" idx="0"/>
          </p:cNvCxnSpPr>
          <p:nvPr/>
        </p:nvCxnSpPr>
        <p:spPr>
          <a:xfrm flipV="1">
            <a:off x="4199742" y="2119116"/>
            <a:ext cx="917" cy="102945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86" name="Conector recto 285"/>
          <p:cNvCxnSpPr>
            <a:stCxn id="287" idx="2"/>
            <a:endCxn id="242" idx="2"/>
          </p:cNvCxnSpPr>
          <p:nvPr/>
        </p:nvCxnSpPr>
        <p:spPr>
          <a:xfrm flipV="1">
            <a:off x="4293354" y="2575089"/>
            <a:ext cx="526258" cy="566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  <a:round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87" name="Arco 286"/>
          <p:cNvSpPr>
            <a:spLocks noChangeAspect="1"/>
          </p:cNvSpPr>
          <p:nvPr/>
        </p:nvSpPr>
        <p:spPr>
          <a:xfrm rot="16200000">
            <a:off x="4204380" y="2581214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8" name="Rectángulo 287"/>
          <p:cNvSpPr/>
          <p:nvPr/>
        </p:nvSpPr>
        <p:spPr>
          <a:xfrm>
            <a:off x="2015750" y="1622327"/>
            <a:ext cx="748923" cy="273272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Edge</a:t>
            </a:r>
            <a:r>
              <a:rPr lang="es-ES" sz="800" dirty="0" smtClean="0">
                <a:solidFill>
                  <a:schemeClr val="tx1"/>
                </a:solidFill>
              </a:rPr>
              <a:t> Proxy</a:t>
            </a:r>
          </a:p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(Load </a:t>
            </a:r>
            <a:r>
              <a:rPr lang="en-GB" sz="800" dirty="0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)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289" name="Conector recto 288"/>
          <p:cNvCxnSpPr/>
          <p:nvPr/>
        </p:nvCxnSpPr>
        <p:spPr>
          <a:xfrm>
            <a:off x="994995" y="2263478"/>
            <a:ext cx="1466902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90" name="Y 289"/>
          <p:cNvSpPr>
            <a:spLocks noChangeAspect="1"/>
          </p:cNvSpPr>
          <p:nvPr/>
        </p:nvSpPr>
        <p:spPr>
          <a:xfrm>
            <a:off x="2102856" y="1910322"/>
            <a:ext cx="577952" cy="576000"/>
          </a:xfrm>
          <a:prstGeom prst="flowChartSummingJunction">
            <a:avLst/>
          </a:prstGeom>
          <a:solidFill>
            <a:srgbClr val="00009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pic>
        <p:nvPicPr>
          <p:cNvPr id="291" name="Imagen 29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5839" y="1832571"/>
            <a:ext cx="143997" cy="143997"/>
          </a:xfrm>
          <a:prstGeom prst="rect">
            <a:avLst/>
          </a:prstGeom>
        </p:spPr>
      </p:pic>
      <p:sp>
        <p:nvSpPr>
          <p:cNvPr id="292" name="Rectángulo redondeado 291"/>
          <p:cNvSpPr/>
          <p:nvPr/>
        </p:nvSpPr>
        <p:spPr>
          <a:xfrm rot="16200000">
            <a:off x="5949044" y="2336779"/>
            <a:ext cx="537053" cy="215996"/>
          </a:xfrm>
          <a:prstGeom prst="roundRect">
            <a:avLst>
              <a:gd name="adj" fmla="val 8040"/>
            </a:avLst>
          </a:prstGeom>
          <a:solidFill>
            <a:schemeClr val="accent6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</a:rPr>
              <a:t>Sidecar</a:t>
            </a:r>
            <a:r>
              <a:rPr lang="es-ES" sz="800" baseline="-25000" dirty="0" smtClean="0">
                <a:solidFill>
                  <a:schemeClr val="bg1"/>
                </a:solidFill>
              </a:rPr>
              <a:t>1</a:t>
            </a:r>
            <a:endParaRPr lang="es-ES" sz="800" baseline="-25000" dirty="0">
              <a:solidFill>
                <a:schemeClr val="bg1"/>
              </a:solidFill>
            </a:endParaRPr>
          </a:p>
        </p:txBody>
      </p:sp>
      <p:sp>
        <p:nvSpPr>
          <p:cNvPr id="293" name="Rectángulo 292"/>
          <p:cNvSpPr/>
          <p:nvPr/>
        </p:nvSpPr>
        <p:spPr>
          <a:xfrm>
            <a:off x="2818940" y="3354917"/>
            <a:ext cx="1149809" cy="123849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94" name="Rectángulo redondeado 293"/>
          <p:cNvSpPr/>
          <p:nvPr/>
        </p:nvSpPr>
        <p:spPr>
          <a:xfrm>
            <a:off x="3003468" y="2073647"/>
            <a:ext cx="822407" cy="2441077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Service </a:t>
            </a:r>
            <a:r>
              <a:rPr lang="es-ES" sz="800" dirty="0" err="1" smtClean="0">
                <a:solidFill>
                  <a:schemeClr val="tx1"/>
                </a:solidFill>
              </a:rPr>
              <a:t>Mesh</a:t>
            </a:r>
            <a:r>
              <a:rPr lang="es-ES" sz="800" dirty="0" smtClean="0">
                <a:solidFill>
                  <a:schemeClr val="tx1"/>
                </a:solidFill>
              </a:rPr>
              <a:t> Control </a:t>
            </a:r>
            <a:r>
              <a:rPr lang="es-ES" sz="800" dirty="0" err="1" smtClean="0">
                <a:solidFill>
                  <a:schemeClr val="tx1"/>
                </a:solidFill>
              </a:rPr>
              <a:t>Plane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95" name="Elipse 294"/>
          <p:cNvSpPr>
            <a:spLocks noChangeAspect="1"/>
          </p:cNvSpPr>
          <p:nvPr/>
        </p:nvSpPr>
        <p:spPr>
          <a:xfrm>
            <a:off x="3456382" y="2338131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96" name="Rectángulo 295"/>
          <p:cNvSpPr/>
          <p:nvPr/>
        </p:nvSpPr>
        <p:spPr>
          <a:xfrm>
            <a:off x="3159064" y="2157631"/>
            <a:ext cx="506662" cy="47058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Ingress</a:t>
            </a:r>
            <a:endParaRPr lang="en-GB" sz="800" dirty="0">
              <a:solidFill>
                <a:schemeClr val="bg1"/>
              </a:solidFill>
            </a:endParaRPr>
          </a:p>
        </p:txBody>
      </p:sp>
      <p:cxnSp>
        <p:nvCxnSpPr>
          <p:cNvPr id="297" name="Conector recto 296"/>
          <p:cNvCxnSpPr>
            <a:stCxn id="295" idx="6"/>
            <a:endCxn id="240" idx="2"/>
          </p:cNvCxnSpPr>
          <p:nvPr/>
        </p:nvCxnSpPr>
        <p:spPr>
          <a:xfrm flipV="1">
            <a:off x="3665476" y="2438794"/>
            <a:ext cx="1149956" cy="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arrow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98" name="Conector recto 297"/>
          <p:cNvCxnSpPr>
            <a:stCxn id="317" idx="2"/>
            <a:endCxn id="233" idx="2"/>
          </p:cNvCxnSpPr>
          <p:nvPr/>
        </p:nvCxnSpPr>
        <p:spPr>
          <a:xfrm>
            <a:off x="2956425" y="2415710"/>
            <a:ext cx="207176" cy="30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none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99" name="Rectángulo 298"/>
          <p:cNvSpPr/>
          <p:nvPr/>
        </p:nvSpPr>
        <p:spPr>
          <a:xfrm>
            <a:off x="3159064" y="2841647"/>
            <a:ext cx="506662" cy="249912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 cap="rnd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>
                    <a:lumMod val="50000"/>
                  </a:schemeClr>
                </a:solidFill>
              </a:rPr>
              <a:t>Istio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 CA</a:t>
            </a:r>
            <a:endParaRPr lang="en-GB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0" name="Rectángulo 299"/>
          <p:cNvSpPr/>
          <p:nvPr/>
        </p:nvSpPr>
        <p:spPr>
          <a:xfrm>
            <a:off x="3158814" y="3163778"/>
            <a:ext cx="506662" cy="24991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Pilot</a:t>
            </a:r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301" name="Rectángulo 300"/>
          <p:cNvSpPr/>
          <p:nvPr/>
        </p:nvSpPr>
        <p:spPr>
          <a:xfrm>
            <a:off x="3158814" y="3480547"/>
            <a:ext cx="506662" cy="249912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 cap="rnd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>
                    <a:lumMod val="50000"/>
                  </a:schemeClr>
                </a:solidFill>
              </a:rPr>
              <a:t>Istio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 Mixer</a:t>
            </a:r>
            <a:endParaRPr lang="en-GB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2" name="Rectángulo 301"/>
          <p:cNvSpPr/>
          <p:nvPr/>
        </p:nvSpPr>
        <p:spPr>
          <a:xfrm>
            <a:off x="3159064" y="3797848"/>
            <a:ext cx="506662" cy="249912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 cap="rnd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>
                    <a:lumMod val="50000"/>
                  </a:schemeClr>
                </a:solidFill>
              </a:rPr>
              <a:t>Istio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800" dirty="0" err="1" smtClean="0">
                <a:solidFill>
                  <a:schemeClr val="bg1">
                    <a:lumMod val="50000"/>
                  </a:schemeClr>
                </a:solidFill>
              </a:rPr>
              <a:t>Auth</a:t>
            </a:r>
            <a:endParaRPr lang="en-GB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3" name="Imagen 30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4810" y="2265324"/>
            <a:ext cx="187878" cy="179996"/>
          </a:xfrm>
          <a:prstGeom prst="rect">
            <a:avLst/>
          </a:prstGeom>
        </p:spPr>
      </p:pic>
      <p:pic>
        <p:nvPicPr>
          <p:cNvPr id="304" name="Imagen 30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2796" y="2892390"/>
            <a:ext cx="143997" cy="143997"/>
          </a:xfrm>
          <a:prstGeom prst="rect">
            <a:avLst/>
          </a:prstGeom>
        </p:spPr>
      </p:pic>
      <p:pic>
        <p:nvPicPr>
          <p:cNvPr id="305" name="Imagen 30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9253" y="4027775"/>
            <a:ext cx="143997" cy="143997"/>
          </a:xfrm>
          <a:prstGeom prst="rect">
            <a:avLst/>
          </a:prstGeom>
        </p:spPr>
      </p:pic>
      <p:pic>
        <p:nvPicPr>
          <p:cNvPr id="306" name="Imagen 30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1859" y="1976568"/>
            <a:ext cx="143997" cy="143997"/>
          </a:xfrm>
          <a:prstGeom prst="rect">
            <a:avLst/>
          </a:prstGeom>
        </p:spPr>
      </p:pic>
      <p:pic>
        <p:nvPicPr>
          <p:cNvPr id="307" name="Imagen 30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9347" y="2287488"/>
            <a:ext cx="187878" cy="179996"/>
          </a:xfrm>
          <a:prstGeom prst="rect">
            <a:avLst/>
          </a:prstGeom>
        </p:spPr>
      </p:pic>
      <p:pic>
        <p:nvPicPr>
          <p:cNvPr id="308" name="Imagen 30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83899" y="2424430"/>
            <a:ext cx="187878" cy="179996"/>
          </a:xfrm>
          <a:prstGeom prst="rect">
            <a:avLst/>
          </a:prstGeom>
        </p:spPr>
      </p:pic>
      <p:cxnSp>
        <p:nvCxnSpPr>
          <p:cNvPr id="309" name="Conector recto 308"/>
          <p:cNvCxnSpPr>
            <a:stCxn id="236" idx="6"/>
            <a:endCxn id="234" idx="2"/>
          </p:cNvCxnSpPr>
          <p:nvPr/>
        </p:nvCxnSpPr>
        <p:spPr>
          <a:xfrm>
            <a:off x="2670991" y="2263478"/>
            <a:ext cx="492610" cy="285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10" name="Conector recto 309"/>
          <p:cNvCxnSpPr>
            <a:stCxn id="312" idx="0"/>
            <a:endCxn id="238" idx="2"/>
          </p:cNvCxnSpPr>
          <p:nvPr/>
        </p:nvCxnSpPr>
        <p:spPr>
          <a:xfrm>
            <a:off x="4217041" y="4260668"/>
            <a:ext cx="1631652" cy="308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11" name="Conector recto 310"/>
          <p:cNvCxnSpPr>
            <a:stCxn id="312" idx="2"/>
            <a:endCxn id="313" idx="2"/>
          </p:cNvCxnSpPr>
          <p:nvPr/>
        </p:nvCxnSpPr>
        <p:spPr>
          <a:xfrm flipH="1" flipV="1">
            <a:off x="4126515" y="2808497"/>
            <a:ext cx="1553" cy="1363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12" name="Arco 311"/>
          <p:cNvSpPr>
            <a:spLocks noChangeAspect="1"/>
          </p:cNvSpPr>
          <p:nvPr/>
        </p:nvSpPr>
        <p:spPr>
          <a:xfrm rot="10800000">
            <a:off x="4128068" y="4083639"/>
            <a:ext cx="177946" cy="177029"/>
          </a:xfrm>
          <a:prstGeom prst="arc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3" name="Arco 312"/>
          <p:cNvSpPr>
            <a:spLocks noChangeAspect="1"/>
          </p:cNvSpPr>
          <p:nvPr/>
        </p:nvSpPr>
        <p:spPr>
          <a:xfrm>
            <a:off x="3948569" y="271998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14" name="Conector recto 313"/>
          <p:cNvCxnSpPr>
            <a:stCxn id="315" idx="0"/>
            <a:endCxn id="313" idx="0"/>
          </p:cNvCxnSpPr>
          <p:nvPr/>
        </p:nvCxnSpPr>
        <p:spPr>
          <a:xfrm flipV="1">
            <a:off x="2957496" y="2719982"/>
            <a:ext cx="1080046" cy="21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15" name="Arco 314"/>
          <p:cNvSpPr>
            <a:spLocks noChangeAspect="1"/>
          </p:cNvSpPr>
          <p:nvPr/>
        </p:nvSpPr>
        <p:spPr>
          <a:xfrm rot="10800000">
            <a:off x="2868523" y="2543164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16" name="Conector recto 315"/>
          <p:cNvCxnSpPr>
            <a:stCxn id="315" idx="2"/>
            <a:endCxn id="317" idx="0"/>
          </p:cNvCxnSpPr>
          <p:nvPr/>
        </p:nvCxnSpPr>
        <p:spPr>
          <a:xfrm flipH="1" flipV="1">
            <a:off x="2867910" y="2504683"/>
            <a:ext cx="613" cy="12699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17" name="Arco 316"/>
          <p:cNvSpPr>
            <a:spLocks noChangeAspect="1"/>
          </p:cNvSpPr>
          <p:nvPr/>
        </p:nvSpPr>
        <p:spPr>
          <a:xfrm rot="16200000">
            <a:off x="2867451" y="241616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18" name="Imagen 3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7142" y="4170670"/>
            <a:ext cx="187878" cy="179996"/>
          </a:xfrm>
          <a:prstGeom prst="rect">
            <a:avLst/>
          </a:prstGeom>
        </p:spPr>
      </p:pic>
      <p:sp>
        <p:nvSpPr>
          <p:cNvPr id="319" name="Rectángulo 318"/>
          <p:cNvSpPr/>
          <p:nvPr/>
        </p:nvSpPr>
        <p:spPr>
          <a:xfrm>
            <a:off x="3410470" y="5286207"/>
            <a:ext cx="2945559" cy="3385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800" b="1" dirty="0" smtClean="0"/>
              <a:t>To implement this, follow this guide:</a:t>
            </a:r>
          </a:p>
          <a:p>
            <a:r>
              <a:rPr lang="en-US" sz="800" dirty="0" smtClean="0">
                <a:hlinkClick r:id="rId4"/>
              </a:rPr>
              <a:t>https</a:t>
            </a:r>
            <a:r>
              <a:rPr lang="en-US" sz="800" dirty="0">
                <a:hlinkClick r:id="rId4"/>
              </a:rPr>
              <a:t>://github.com/kelseyhightower/istio-ingress-</a:t>
            </a:r>
            <a:r>
              <a:rPr lang="en-US" sz="800" dirty="0" smtClean="0">
                <a:hlinkClick r:id="rId4"/>
              </a:rPr>
              <a:t>tutorial</a:t>
            </a:r>
            <a:r>
              <a:rPr lang="en-US" sz="800" dirty="0" smtClean="0"/>
              <a:t>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832801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ipse 11"/>
          <p:cNvSpPr>
            <a:spLocks noChangeAspect="1"/>
          </p:cNvSpPr>
          <p:nvPr/>
        </p:nvSpPr>
        <p:spPr>
          <a:xfrm>
            <a:off x="6362638" y="2338263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9" name="Elipse 18"/>
          <p:cNvSpPr>
            <a:spLocks noChangeAspect="1"/>
          </p:cNvSpPr>
          <p:nvPr/>
        </p:nvSpPr>
        <p:spPr>
          <a:xfrm>
            <a:off x="5730312" y="373045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39" name="Elipse 138"/>
          <p:cNvSpPr>
            <a:spLocks noChangeAspect="1"/>
          </p:cNvSpPr>
          <p:nvPr/>
        </p:nvSpPr>
        <p:spPr>
          <a:xfrm>
            <a:off x="5730312" y="3818994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68" name="Elipse 67"/>
          <p:cNvSpPr>
            <a:spLocks noChangeAspect="1"/>
          </p:cNvSpPr>
          <p:nvPr/>
        </p:nvSpPr>
        <p:spPr>
          <a:xfrm>
            <a:off x="4272788" y="2861561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30" name="Elipse 129"/>
          <p:cNvSpPr>
            <a:spLocks noChangeAspect="1"/>
          </p:cNvSpPr>
          <p:nvPr/>
        </p:nvSpPr>
        <p:spPr>
          <a:xfrm>
            <a:off x="4272788" y="2932468"/>
            <a:ext cx="209094" cy="201335"/>
          </a:xfrm>
          <a:prstGeom prst="ellipse">
            <a:avLst/>
          </a:prstGeom>
          <a:solidFill>
            <a:schemeClr val="accent4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5" name="Elipse 4"/>
          <p:cNvSpPr>
            <a:spLocks noChangeAspect="1"/>
          </p:cNvSpPr>
          <p:nvPr/>
        </p:nvSpPr>
        <p:spPr>
          <a:xfrm>
            <a:off x="4284097" y="2338126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8" name="Elipse 17"/>
          <p:cNvSpPr>
            <a:spLocks noChangeAspect="1"/>
          </p:cNvSpPr>
          <p:nvPr/>
        </p:nvSpPr>
        <p:spPr>
          <a:xfrm>
            <a:off x="4284097" y="2407235"/>
            <a:ext cx="209094" cy="201335"/>
          </a:xfrm>
          <a:prstGeom prst="ellipse">
            <a:avLst/>
          </a:prstGeom>
          <a:solidFill>
            <a:schemeClr val="accent4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61" name="Elipse 60"/>
          <p:cNvSpPr>
            <a:spLocks noChangeAspect="1"/>
          </p:cNvSpPr>
          <p:nvPr/>
        </p:nvSpPr>
        <p:spPr>
          <a:xfrm>
            <a:off x="5447253" y="2333424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86" name="Elipse 85"/>
          <p:cNvSpPr>
            <a:spLocks noChangeAspect="1"/>
          </p:cNvSpPr>
          <p:nvPr/>
        </p:nvSpPr>
        <p:spPr>
          <a:xfrm>
            <a:off x="5447253" y="2385654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67" name="Elipse 66"/>
          <p:cNvSpPr>
            <a:spLocks noChangeAspect="1"/>
          </p:cNvSpPr>
          <p:nvPr/>
        </p:nvSpPr>
        <p:spPr>
          <a:xfrm>
            <a:off x="5447253" y="2442235"/>
            <a:ext cx="209094" cy="201335"/>
          </a:xfrm>
          <a:prstGeom prst="ellipse">
            <a:avLst/>
          </a:prstGeom>
          <a:solidFill>
            <a:schemeClr val="tx2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46" name="Elipse 45"/>
          <p:cNvSpPr>
            <a:spLocks noChangeAspect="1"/>
          </p:cNvSpPr>
          <p:nvPr/>
        </p:nvSpPr>
        <p:spPr>
          <a:xfrm>
            <a:off x="2461897" y="2162810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3</a:t>
            </a:r>
            <a:r>
              <a:rPr lang="es-ES" dirty="0" smtClean="0"/>
              <a:t>. </a:t>
            </a:r>
            <a:r>
              <a:rPr lang="es-ES" dirty="0" err="1" smtClean="0"/>
              <a:t>Lab</a:t>
            </a:r>
            <a:r>
              <a:rPr lang="es-ES" dirty="0"/>
              <a:t> </a:t>
            </a:r>
            <a:r>
              <a:rPr lang="es-ES" dirty="0" smtClean="0"/>
              <a:t>07: </a:t>
            </a:r>
            <a:r>
              <a:rPr lang="es-ES" dirty="0" err="1" smtClean="0"/>
              <a:t>Chaining</a:t>
            </a:r>
            <a:r>
              <a:rPr lang="es-ES" dirty="0" smtClean="0"/>
              <a:t> </a:t>
            </a:r>
            <a:r>
              <a:rPr lang="es-ES" dirty="0" err="1" smtClean="0"/>
              <a:t>APIs</a:t>
            </a:r>
            <a:r>
              <a:rPr lang="es-ES" dirty="0" smtClean="0"/>
              <a:t> (</a:t>
            </a:r>
            <a:r>
              <a:rPr lang="es-ES" dirty="0" err="1" smtClean="0"/>
              <a:t>PoC</a:t>
            </a:r>
            <a:r>
              <a:rPr lang="es-ES" dirty="0" smtClean="0"/>
              <a:t>)</a:t>
            </a:r>
            <a:endParaRPr lang="en-GB" dirty="0"/>
          </a:p>
        </p:txBody>
      </p:sp>
      <p:sp>
        <p:nvSpPr>
          <p:cNvPr id="14" name="Rectángulo 13"/>
          <p:cNvSpPr/>
          <p:nvPr/>
        </p:nvSpPr>
        <p:spPr>
          <a:xfrm>
            <a:off x="2388925" y="1420360"/>
            <a:ext cx="4785677" cy="295199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err="1" smtClean="0">
                <a:solidFill>
                  <a:schemeClr val="tx1"/>
                </a:solidFill>
              </a:rPr>
              <a:t>Hosting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2816207" y="1614864"/>
            <a:ext cx="4251284" cy="266926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</a:t>
            </a:r>
          </a:p>
          <a:p>
            <a:pPr algn="r"/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4154147" y="1938177"/>
            <a:ext cx="972000" cy="1326763"/>
          </a:xfrm>
          <a:prstGeom prst="roundRect">
            <a:avLst>
              <a:gd name="adj" fmla="val 6016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Services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4272788" y="2828558"/>
            <a:ext cx="755999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r>
              <a:rPr lang="es-ES" sz="8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Arco 26"/>
          <p:cNvSpPr>
            <a:spLocks noChangeAspect="1"/>
          </p:cNvSpPr>
          <p:nvPr/>
        </p:nvSpPr>
        <p:spPr>
          <a:xfrm rot="16200000">
            <a:off x="5853663" y="248216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8" name="Conector recto 27"/>
          <p:cNvCxnSpPr>
            <a:stCxn id="29" idx="0"/>
            <a:endCxn id="107" idx="0"/>
          </p:cNvCxnSpPr>
          <p:nvPr/>
        </p:nvCxnSpPr>
        <p:spPr>
          <a:xfrm flipV="1">
            <a:off x="5150766" y="2523891"/>
            <a:ext cx="104" cy="11769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9" name="Arco 28"/>
          <p:cNvSpPr>
            <a:spLocks noChangeAspect="1"/>
          </p:cNvSpPr>
          <p:nvPr/>
        </p:nvSpPr>
        <p:spPr>
          <a:xfrm rot="5400000">
            <a:off x="4973278" y="255307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redondeado 33"/>
          <p:cNvSpPr/>
          <p:nvPr/>
        </p:nvSpPr>
        <p:spPr>
          <a:xfrm>
            <a:off x="6268713" y="1933862"/>
            <a:ext cx="647999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5" name="Rectángulo redondeado 34"/>
          <p:cNvSpPr/>
          <p:nvPr/>
        </p:nvSpPr>
        <p:spPr>
          <a:xfrm>
            <a:off x="6364151" y="2175955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2" name="Rectángulo redondeado 61"/>
          <p:cNvSpPr/>
          <p:nvPr/>
        </p:nvSpPr>
        <p:spPr>
          <a:xfrm>
            <a:off x="5354147" y="1938177"/>
            <a:ext cx="720000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3" name="Rectángulo redondeado 62"/>
          <p:cNvSpPr/>
          <p:nvPr/>
        </p:nvSpPr>
        <p:spPr>
          <a:xfrm>
            <a:off x="5446362" y="2184289"/>
            <a:ext cx="537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81" name="Conector recto 80"/>
          <p:cNvCxnSpPr>
            <a:endCxn id="84" idx="0"/>
          </p:cNvCxnSpPr>
          <p:nvPr/>
        </p:nvCxnSpPr>
        <p:spPr>
          <a:xfrm>
            <a:off x="2670991" y="2263478"/>
            <a:ext cx="158073" cy="172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4" name="Arco 83"/>
          <p:cNvSpPr>
            <a:spLocks noChangeAspect="1"/>
          </p:cNvSpPr>
          <p:nvPr/>
        </p:nvSpPr>
        <p:spPr>
          <a:xfrm>
            <a:off x="2740091" y="2265206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339900"/>
              </a:solidFill>
            </a:endParaRPr>
          </a:p>
        </p:txBody>
      </p:sp>
      <p:sp>
        <p:nvSpPr>
          <p:cNvPr id="85" name="Arco 84"/>
          <p:cNvSpPr>
            <a:spLocks noChangeAspect="1"/>
          </p:cNvSpPr>
          <p:nvPr/>
        </p:nvSpPr>
        <p:spPr>
          <a:xfrm rot="10800000">
            <a:off x="2914495" y="2333424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339900"/>
              </a:solidFill>
            </a:endParaRPr>
          </a:p>
        </p:txBody>
      </p:sp>
      <p:cxnSp>
        <p:nvCxnSpPr>
          <p:cNvPr id="87" name="Conector recto 86"/>
          <p:cNvCxnSpPr/>
          <p:nvPr/>
        </p:nvCxnSpPr>
        <p:spPr>
          <a:xfrm>
            <a:off x="994995" y="2263478"/>
            <a:ext cx="1466902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3" name="Conector recto 82"/>
          <p:cNvCxnSpPr>
            <a:stCxn id="84" idx="2"/>
            <a:endCxn id="85" idx="2"/>
          </p:cNvCxnSpPr>
          <p:nvPr/>
        </p:nvCxnSpPr>
        <p:spPr>
          <a:xfrm flipH="1">
            <a:off x="2914495" y="2353721"/>
            <a:ext cx="3542" cy="6821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0" name="Arco 89"/>
          <p:cNvSpPr>
            <a:spLocks noChangeAspect="1"/>
          </p:cNvSpPr>
          <p:nvPr/>
        </p:nvSpPr>
        <p:spPr>
          <a:xfrm rot="16200000">
            <a:off x="5203573" y="248673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3" name="Conector recto 102"/>
          <p:cNvCxnSpPr>
            <a:stCxn id="137" idx="0"/>
            <a:endCxn id="104" idx="2"/>
          </p:cNvCxnSpPr>
          <p:nvPr/>
        </p:nvCxnSpPr>
        <p:spPr>
          <a:xfrm>
            <a:off x="4113114" y="3298929"/>
            <a:ext cx="1001576" cy="41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4" name="Arco 103"/>
          <p:cNvSpPr>
            <a:spLocks noChangeAspect="1"/>
          </p:cNvSpPr>
          <p:nvPr/>
        </p:nvSpPr>
        <p:spPr>
          <a:xfrm rot="5400000">
            <a:off x="5025717" y="3121859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5" name="Conector recto 104"/>
          <p:cNvCxnSpPr>
            <a:stCxn id="104" idx="0"/>
            <a:endCxn id="90" idx="0"/>
          </p:cNvCxnSpPr>
          <p:nvPr/>
        </p:nvCxnSpPr>
        <p:spPr>
          <a:xfrm flipV="1">
            <a:off x="5203205" y="2575246"/>
            <a:ext cx="827" cy="63512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7" name="Arco 106"/>
          <p:cNvSpPr>
            <a:spLocks noChangeAspect="1"/>
          </p:cNvSpPr>
          <p:nvPr/>
        </p:nvSpPr>
        <p:spPr>
          <a:xfrm rot="16200000">
            <a:off x="5150411" y="2435376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/>
          <p:cNvSpPr/>
          <p:nvPr/>
        </p:nvSpPr>
        <p:spPr>
          <a:xfrm>
            <a:off x="4284097" y="2299607"/>
            <a:ext cx="755999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r>
              <a:rPr lang="es-ES" sz="800" baseline="-25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16" name="Conector recto 115"/>
          <p:cNvCxnSpPr>
            <a:stCxn id="115" idx="2"/>
            <a:endCxn id="98" idx="0"/>
          </p:cNvCxnSpPr>
          <p:nvPr/>
        </p:nvCxnSpPr>
        <p:spPr>
          <a:xfrm>
            <a:off x="4113664" y="1877206"/>
            <a:ext cx="1965877" cy="754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73" name="Rectángulo 72"/>
          <p:cNvSpPr/>
          <p:nvPr/>
        </p:nvSpPr>
        <p:spPr>
          <a:xfrm>
            <a:off x="2015750" y="1690063"/>
            <a:ext cx="748923" cy="273272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Edge</a:t>
            </a:r>
            <a:r>
              <a:rPr lang="es-ES" sz="800" dirty="0" smtClean="0">
                <a:solidFill>
                  <a:schemeClr val="tx1"/>
                </a:solidFill>
              </a:rPr>
              <a:t> Proxy</a:t>
            </a:r>
          </a:p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(Load </a:t>
            </a:r>
            <a:r>
              <a:rPr lang="en-GB" sz="800" dirty="0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88" name="Y 87"/>
          <p:cNvSpPr>
            <a:spLocks noChangeAspect="1"/>
          </p:cNvSpPr>
          <p:nvPr/>
        </p:nvSpPr>
        <p:spPr>
          <a:xfrm>
            <a:off x="2102856" y="1978058"/>
            <a:ext cx="577952" cy="576000"/>
          </a:xfrm>
          <a:prstGeom prst="flowChartSummingJunction">
            <a:avLst/>
          </a:prstGeom>
          <a:solidFill>
            <a:srgbClr val="00009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2" name="Rectángulo 121"/>
          <p:cNvSpPr/>
          <p:nvPr/>
        </p:nvSpPr>
        <p:spPr>
          <a:xfrm>
            <a:off x="6397873" y="2575510"/>
            <a:ext cx="397545" cy="92333"/>
          </a:xfrm>
          <a:prstGeom prst="rect">
            <a:avLst/>
          </a:prstGeom>
          <a:noFill/>
          <a:ln w="3175" cap="rnd" cmpd="sng">
            <a:noFill/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 algn="ctr"/>
            <a:r>
              <a:rPr lang="es-ES" sz="600" dirty="0" smtClean="0">
                <a:solidFill>
                  <a:schemeClr val="tx1"/>
                </a:solidFill>
              </a:rPr>
              <a:t>(gis-test-api)</a:t>
            </a:r>
            <a:endParaRPr lang="es-ES" sz="600" dirty="0">
              <a:solidFill>
                <a:schemeClr val="tx1"/>
              </a:solidFill>
            </a:endParaRPr>
          </a:p>
        </p:txBody>
      </p:sp>
      <p:sp>
        <p:nvSpPr>
          <p:cNvPr id="123" name="Rectángulo 122"/>
          <p:cNvSpPr/>
          <p:nvPr/>
        </p:nvSpPr>
        <p:spPr>
          <a:xfrm>
            <a:off x="5457623" y="2580260"/>
            <a:ext cx="525785" cy="92333"/>
          </a:xfrm>
          <a:prstGeom prst="rect">
            <a:avLst/>
          </a:prstGeom>
          <a:noFill/>
          <a:ln w="3175" cap="rnd" cmpd="sng">
            <a:noFill/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 algn="ctr"/>
            <a:r>
              <a:rPr lang="es-ES" sz="600" dirty="0" smtClean="0">
                <a:solidFill>
                  <a:schemeClr val="tx1"/>
                </a:solidFill>
              </a:rPr>
              <a:t>(gis-test-sidecar)</a:t>
            </a:r>
            <a:endParaRPr lang="es-ES" sz="600" dirty="0">
              <a:solidFill>
                <a:schemeClr val="tx1"/>
              </a:solidFill>
            </a:endParaRPr>
          </a:p>
        </p:txBody>
      </p:sp>
      <p:sp>
        <p:nvSpPr>
          <p:cNvPr id="124" name="Rectángulo 123"/>
          <p:cNvSpPr/>
          <p:nvPr/>
        </p:nvSpPr>
        <p:spPr>
          <a:xfrm>
            <a:off x="4280095" y="3053581"/>
            <a:ext cx="756617" cy="92333"/>
          </a:xfrm>
          <a:prstGeom prst="rect">
            <a:avLst/>
          </a:prstGeom>
          <a:noFill/>
          <a:ln w="3175" cap="rnd" cmpd="sng">
            <a:noFill/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 algn="ctr"/>
            <a:r>
              <a:rPr lang="es-ES" sz="600" dirty="0" smtClean="0">
                <a:solidFill>
                  <a:schemeClr val="tx1"/>
                </a:solidFill>
              </a:rPr>
              <a:t>(test1-ambassador- svc)</a:t>
            </a:r>
            <a:endParaRPr lang="es-ES" sz="600" dirty="0">
              <a:solidFill>
                <a:schemeClr val="tx1"/>
              </a:solidFill>
            </a:endParaRPr>
          </a:p>
        </p:txBody>
      </p:sp>
      <p:sp>
        <p:nvSpPr>
          <p:cNvPr id="125" name="Rectángulo 124"/>
          <p:cNvSpPr/>
          <p:nvPr/>
        </p:nvSpPr>
        <p:spPr>
          <a:xfrm>
            <a:off x="4501515" y="2518887"/>
            <a:ext cx="333425" cy="92333"/>
          </a:xfrm>
          <a:prstGeom prst="rect">
            <a:avLst/>
          </a:prstGeom>
          <a:noFill/>
          <a:ln w="3175" cap="rnd" cmpd="sng">
            <a:noFill/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 algn="ctr"/>
            <a:r>
              <a:rPr lang="es-ES" sz="600" dirty="0" smtClean="0">
                <a:solidFill>
                  <a:schemeClr val="tx1"/>
                </a:solidFill>
              </a:rPr>
              <a:t>(test1-svc)</a:t>
            </a:r>
            <a:endParaRPr lang="es-ES" sz="600" dirty="0">
              <a:solidFill>
                <a:schemeClr val="tx1"/>
              </a:solidFill>
            </a:endParaRPr>
          </a:p>
        </p:txBody>
      </p:sp>
      <p:sp>
        <p:nvSpPr>
          <p:cNvPr id="69" name="Arco 68"/>
          <p:cNvSpPr>
            <a:spLocks noChangeAspect="1"/>
          </p:cNvSpPr>
          <p:nvPr/>
        </p:nvSpPr>
        <p:spPr>
          <a:xfrm>
            <a:off x="3776192" y="250646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0" name="Arco 69"/>
          <p:cNvSpPr>
            <a:spLocks noChangeAspect="1"/>
          </p:cNvSpPr>
          <p:nvPr/>
        </p:nvSpPr>
        <p:spPr>
          <a:xfrm rot="10800000">
            <a:off x="3956628" y="278824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71" name="Conector recto 70"/>
          <p:cNvCxnSpPr>
            <a:stCxn id="70" idx="0"/>
            <a:endCxn id="68" idx="2"/>
          </p:cNvCxnSpPr>
          <p:nvPr/>
        </p:nvCxnSpPr>
        <p:spPr>
          <a:xfrm flipV="1">
            <a:off x="4045601" y="2962229"/>
            <a:ext cx="227187" cy="304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2" name="Conector recto 71"/>
          <p:cNvCxnSpPr>
            <a:stCxn id="70" idx="2"/>
            <a:endCxn id="69" idx="2"/>
          </p:cNvCxnSpPr>
          <p:nvPr/>
        </p:nvCxnSpPr>
        <p:spPr>
          <a:xfrm flipH="1" flipV="1">
            <a:off x="3954138" y="2594976"/>
            <a:ext cx="2490" cy="28178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13" name="Conector recto 112"/>
          <p:cNvCxnSpPr>
            <a:stCxn id="117" idx="2"/>
            <a:endCxn id="115" idx="0"/>
          </p:cNvCxnSpPr>
          <p:nvPr/>
        </p:nvCxnSpPr>
        <p:spPr>
          <a:xfrm flipV="1">
            <a:off x="4023663" y="1966179"/>
            <a:ext cx="1486" cy="38210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5" name="Arco 114"/>
          <p:cNvSpPr>
            <a:spLocks noChangeAspect="1"/>
          </p:cNvSpPr>
          <p:nvPr/>
        </p:nvSpPr>
        <p:spPr>
          <a:xfrm rot="16200000">
            <a:off x="4024690" y="1877664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7" name="Arco 116"/>
          <p:cNvSpPr>
            <a:spLocks noChangeAspect="1"/>
          </p:cNvSpPr>
          <p:nvPr/>
        </p:nvSpPr>
        <p:spPr>
          <a:xfrm rot="10800000">
            <a:off x="4023663" y="225977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8" name="Conector recto 117"/>
          <p:cNvCxnSpPr>
            <a:stCxn id="117" idx="0"/>
            <a:endCxn id="5" idx="2"/>
          </p:cNvCxnSpPr>
          <p:nvPr/>
        </p:nvCxnSpPr>
        <p:spPr>
          <a:xfrm>
            <a:off x="4112636" y="2436801"/>
            <a:ext cx="171461" cy="199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1" name="CuadroTexto 120"/>
          <p:cNvSpPr txBox="1"/>
          <p:nvPr/>
        </p:nvSpPr>
        <p:spPr>
          <a:xfrm>
            <a:off x="4290056" y="2955584"/>
            <a:ext cx="20518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(6000)</a:t>
            </a:r>
            <a:endParaRPr lang="es-ES" sz="600" dirty="0"/>
          </a:p>
        </p:txBody>
      </p:sp>
      <p:cxnSp>
        <p:nvCxnSpPr>
          <p:cNvPr id="106" name="Conector recto 105"/>
          <p:cNvCxnSpPr>
            <a:stCxn id="107" idx="2"/>
            <a:endCxn id="61" idx="2"/>
          </p:cNvCxnSpPr>
          <p:nvPr/>
        </p:nvCxnSpPr>
        <p:spPr>
          <a:xfrm flipV="1">
            <a:off x="5239385" y="2434092"/>
            <a:ext cx="207868" cy="82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9" name="CuadroTexto 108"/>
          <p:cNvSpPr txBox="1"/>
          <p:nvPr/>
        </p:nvSpPr>
        <p:spPr>
          <a:xfrm>
            <a:off x="5484926" y="2434772"/>
            <a:ext cx="12824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(80)</a:t>
            </a:r>
            <a:endParaRPr lang="es-ES" sz="600" dirty="0"/>
          </a:p>
        </p:txBody>
      </p:sp>
      <p:cxnSp>
        <p:nvCxnSpPr>
          <p:cNvPr id="30" name="Conector recto 29"/>
          <p:cNvCxnSpPr>
            <a:stCxn id="94" idx="0"/>
            <a:endCxn id="29" idx="2"/>
          </p:cNvCxnSpPr>
          <p:nvPr/>
        </p:nvCxnSpPr>
        <p:spPr>
          <a:xfrm flipV="1">
            <a:off x="4152625" y="2730559"/>
            <a:ext cx="909626" cy="345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5" name="Conector recto 74"/>
          <p:cNvCxnSpPr>
            <a:stCxn id="91" idx="2"/>
            <a:endCxn id="18" idx="2"/>
          </p:cNvCxnSpPr>
          <p:nvPr/>
        </p:nvCxnSpPr>
        <p:spPr>
          <a:xfrm>
            <a:off x="4153084" y="2507775"/>
            <a:ext cx="131013" cy="12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1" name="Arco 90"/>
          <p:cNvSpPr>
            <a:spLocks noChangeAspect="1"/>
          </p:cNvSpPr>
          <p:nvPr/>
        </p:nvSpPr>
        <p:spPr>
          <a:xfrm rot="16200000">
            <a:off x="4064110" y="250823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2" name="Conector recto 91"/>
          <p:cNvCxnSpPr>
            <a:stCxn id="94" idx="2"/>
            <a:endCxn id="91" idx="0"/>
          </p:cNvCxnSpPr>
          <p:nvPr/>
        </p:nvCxnSpPr>
        <p:spPr>
          <a:xfrm flipV="1">
            <a:off x="4063652" y="2596748"/>
            <a:ext cx="917" cy="4875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4" name="Arco 93"/>
          <p:cNvSpPr>
            <a:spLocks noChangeAspect="1"/>
          </p:cNvSpPr>
          <p:nvPr/>
        </p:nvSpPr>
        <p:spPr>
          <a:xfrm rot="10800000">
            <a:off x="4063652" y="2556987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7" name="Conector recto 36"/>
          <p:cNvCxnSpPr>
            <a:stCxn id="90" idx="2"/>
            <a:endCxn id="86" idx="2"/>
          </p:cNvCxnSpPr>
          <p:nvPr/>
        </p:nvCxnSpPr>
        <p:spPr>
          <a:xfrm>
            <a:off x="5292547" y="2486273"/>
            <a:ext cx="154706" cy="4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8" name="CuadroTexto 107"/>
          <p:cNvSpPr txBox="1"/>
          <p:nvPr/>
        </p:nvSpPr>
        <p:spPr>
          <a:xfrm>
            <a:off x="6397873" y="2396068"/>
            <a:ext cx="20518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(5001)</a:t>
            </a:r>
            <a:endParaRPr lang="es-ES" sz="600" dirty="0"/>
          </a:p>
        </p:txBody>
      </p:sp>
      <p:sp>
        <p:nvSpPr>
          <p:cNvPr id="98" name="Arco 97"/>
          <p:cNvSpPr>
            <a:spLocks noChangeAspect="1"/>
          </p:cNvSpPr>
          <p:nvPr/>
        </p:nvSpPr>
        <p:spPr>
          <a:xfrm>
            <a:off x="5990568" y="188474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1" name="Arco 110"/>
          <p:cNvSpPr>
            <a:spLocks noChangeAspect="1"/>
          </p:cNvSpPr>
          <p:nvPr/>
        </p:nvSpPr>
        <p:spPr>
          <a:xfrm rot="10800000">
            <a:off x="6167386" y="226060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4" name="Conector recto 113"/>
          <p:cNvCxnSpPr>
            <a:stCxn id="111" idx="0"/>
            <a:endCxn id="12" idx="2"/>
          </p:cNvCxnSpPr>
          <p:nvPr/>
        </p:nvCxnSpPr>
        <p:spPr>
          <a:xfrm>
            <a:off x="6256359" y="2437632"/>
            <a:ext cx="106279" cy="129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19" name="Conector recto 118"/>
          <p:cNvCxnSpPr>
            <a:stCxn id="111" idx="2"/>
            <a:endCxn id="98" idx="2"/>
          </p:cNvCxnSpPr>
          <p:nvPr/>
        </p:nvCxnSpPr>
        <p:spPr>
          <a:xfrm flipV="1">
            <a:off x="6167386" y="1973263"/>
            <a:ext cx="1128" cy="375854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0" name="Rectángulo redondeado 119"/>
          <p:cNvSpPr/>
          <p:nvPr/>
        </p:nvSpPr>
        <p:spPr>
          <a:xfrm>
            <a:off x="5634874" y="3330951"/>
            <a:ext cx="647999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6" name="Rectángulo redondeado 125"/>
          <p:cNvSpPr/>
          <p:nvPr/>
        </p:nvSpPr>
        <p:spPr>
          <a:xfrm>
            <a:off x="5730312" y="3573044"/>
            <a:ext cx="465053" cy="517020"/>
          </a:xfrm>
          <a:prstGeom prst="roundRect">
            <a:avLst>
              <a:gd name="adj" fmla="val 8040"/>
            </a:avLst>
          </a:prstGeom>
          <a:solidFill>
            <a:srgbClr val="339900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27" name="Conector recto 126"/>
          <p:cNvCxnSpPr>
            <a:stCxn id="128" idx="2"/>
            <a:endCxn id="67" idx="2"/>
          </p:cNvCxnSpPr>
          <p:nvPr/>
        </p:nvCxnSpPr>
        <p:spPr>
          <a:xfrm flipV="1">
            <a:off x="5358573" y="2542903"/>
            <a:ext cx="88680" cy="193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8" name="Arco 127"/>
          <p:cNvSpPr>
            <a:spLocks noChangeAspect="1"/>
          </p:cNvSpPr>
          <p:nvPr/>
        </p:nvSpPr>
        <p:spPr>
          <a:xfrm rot="16200000">
            <a:off x="5269599" y="2545299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9" name="Conector recto 128"/>
          <p:cNvCxnSpPr>
            <a:stCxn id="131" idx="2"/>
            <a:endCxn id="128" idx="0"/>
          </p:cNvCxnSpPr>
          <p:nvPr/>
        </p:nvCxnSpPr>
        <p:spPr>
          <a:xfrm flipH="1" flipV="1">
            <a:off x="5270058" y="2633814"/>
            <a:ext cx="2475" cy="110906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1" name="Arco 130"/>
          <p:cNvSpPr>
            <a:spLocks noChangeAspect="1"/>
          </p:cNvSpPr>
          <p:nvPr/>
        </p:nvSpPr>
        <p:spPr>
          <a:xfrm rot="10800000">
            <a:off x="5272533" y="3654367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2" name="Conector recto 131"/>
          <p:cNvCxnSpPr>
            <a:stCxn id="131" idx="0"/>
            <a:endCxn id="19" idx="2"/>
          </p:cNvCxnSpPr>
          <p:nvPr/>
        </p:nvCxnSpPr>
        <p:spPr>
          <a:xfrm flipV="1">
            <a:off x="5361506" y="3831127"/>
            <a:ext cx="368806" cy="26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4" name="Conector recto 133"/>
          <p:cNvCxnSpPr>
            <a:stCxn id="135" idx="2"/>
            <a:endCxn id="130" idx="2"/>
          </p:cNvCxnSpPr>
          <p:nvPr/>
        </p:nvCxnSpPr>
        <p:spPr>
          <a:xfrm flipV="1">
            <a:off x="4113573" y="3033136"/>
            <a:ext cx="159215" cy="209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5" name="Arco 134"/>
          <p:cNvSpPr>
            <a:spLocks noChangeAspect="1"/>
          </p:cNvSpPr>
          <p:nvPr/>
        </p:nvSpPr>
        <p:spPr>
          <a:xfrm rot="16200000">
            <a:off x="4024599" y="303569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6" name="Conector recto 135"/>
          <p:cNvCxnSpPr>
            <a:stCxn id="137" idx="2"/>
            <a:endCxn id="135" idx="0"/>
          </p:cNvCxnSpPr>
          <p:nvPr/>
        </p:nvCxnSpPr>
        <p:spPr>
          <a:xfrm flipV="1">
            <a:off x="4024141" y="3124206"/>
            <a:ext cx="917" cy="8620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7" name="Arco 136"/>
          <p:cNvSpPr>
            <a:spLocks noChangeAspect="1"/>
          </p:cNvSpPr>
          <p:nvPr/>
        </p:nvSpPr>
        <p:spPr>
          <a:xfrm rot="10800000">
            <a:off x="4024141" y="312190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0" name="Conector recto 139"/>
          <p:cNvCxnSpPr>
            <a:endCxn id="139" idx="2"/>
          </p:cNvCxnSpPr>
          <p:nvPr/>
        </p:nvCxnSpPr>
        <p:spPr>
          <a:xfrm flipV="1">
            <a:off x="3665726" y="3919662"/>
            <a:ext cx="2064586" cy="314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  <a:headEnd type="none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0" name="CuadroTexto 109"/>
          <p:cNvSpPr txBox="1"/>
          <p:nvPr/>
        </p:nvSpPr>
        <p:spPr>
          <a:xfrm>
            <a:off x="4297292" y="2431172"/>
            <a:ext cx="20518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(5050)</a:t>
            </a:r>
            <a:endParaRPr lang="es-ES" sz="600" dirty="0"/>
          </a:p>
        </p:txBody>
      </p:sp>
      <p:sp>
        <p:nvSpPr>
          <p:cNvPr id="141" name="Rectángulo 140"/>
          <p:cNvSpPr/>
          <p:nvPr/>
        </p:nvSpPr>
        <p:spPr>
          <a:xfrm>
            <a:off x="5750605" y="3966926"/>
            <a:ext cx="436017" cy="92333"/>
          </a:xfrm>
          <a:prstGeom prst="rect">
            <a:avLst/>
          </a:prstGeom>
          <a:noFill/>
          <a:ln w="3175" cap="rnd" cmpd="sng">
            <a:noFill/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 algn="ctr"/>
            <a:r>
              <a:rPr lang="es-ES" sz="600" dirty="0" smtClean="0">
                <a:solidFill>
                  <a:schemeClr val="tx1"/>
                </a:solidFill>
              </a:rPr>
              <a:t>(gis-validator)</a:t>
            </a:r>
            <a:endParaRPr lang="es-ES" sz="600" dirty="0">
              <a:solidFill>
                <a:schemeClr val="tx1"/>
              </a:solidFill>
            </a:endParaRPr>
          </a:p>
        </p:txBody>
      </p:sp>
      <p:sp>
        <p:nvSpPr>
          <p:cNvPr id="142" name="CuadroTexto 141"/>
          <p:cNvSpPr txBox="1"/>
          <p:nvPr/>
        </p:nvSpPr>
        <p:spPr>
          <a:xfrm>
            <a:off x="3900949" y="2796984"/>
            <a:ext cx="111701" cy="92333"/>
          </a:xfrm>
          <a:prstGeom prst="rect">
            <a:avLst/>
          </a:prstGeom>
          <a:solidFill>
            <a:schemeClr val="tx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s-ES" sz="600" dirty="0" smtClean="0">
                <a:solidFill>
                  <a:srgbClr val="FFFF00"/>
                </a:solidFill>
              </a:rPr>
              <a:t>1</a:t>
            </a:r>
            <a:endParaRPr lang="es-ES" sz="600" dirty="0">
              <a:solidFill>
                <a:srgbClr val="FFFF00"/>
              </a:solidFill>
            </a:endParaRPr>
          </a:p>
        </p:txBody>
      </p:sp>
      <p:sp>
        <p:nvSpPr>
          <p:cNvPr id="143" name="CuadroTexto 142"/>
          <p:cNvSpPr txBox="1"/>
          <p:nvPr/>
        </p:nvSpPr>
        <p:spPr>
          <a:xfrm>
            <a:off x="3969298" y="3115269"/>
            <a:ext cx="111701" cy="92333"/>
          </a:xfrm>
          <a:prstGeom prst="rect">
            <a:avLst/>
          </a:prstGeom>
          <a:solidFill>
            <a:schemeClr val="tx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s-ES" sz="600" dirty="0" smtClean="0">
                <a:solidFill>
                  <a:srgbClr val="FFFF00"/>
                </a:solidFill>
              </a:rPr>
              <a:t>2</a:t>
            </a:r>
            <a:endParaRPr lang="es-ES" sz="600" dirty="0">
              <a:solidFill>
                <a:srgbClr val="FFFF00"/>
              </a:solidFill>
            </a:endParaRPr>
          </a:p>
        </p:txBody>
      </p:sp>
      <p:sp>
        <p:nvSpPr>
          <p:cNvPr id="144" name="CuadroTexto 143"/>
          <p:cNvSpPr txBox="1"/>
          <p:nvPr/>
        </p:nvSpPr>
        <p:spPr>
          <a:xfrm>
            <a:off x="5210051" y="3367523"/>
            <a:ext cx="111701" cy="92333"/>
          </a:xfrm>
          <a:prstGeom prst="rect">
            <a:avLst/>
          </a:prstGeom>
          <a:solidFill>
            <a:schemeClr val="tx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s-ES" sz="600" dirty="0" smtClean="0">
                <a:solidFill>
                  <a:srgbClr val="FFFF00"/>
                </a:solidFill>
              </a:rPr>
              <a:t>3</a:t>
            </a:r>
            <a:endParaRPr lang="es-ES" sz="600" dirty="0">
              <a:solidFill>
                <a:srgbClr val="FFFF00"/>
              </a:solidFill>
            </a:endParaRPr>
          </a:p>
        </p:txBody>
      </p:sp>
      <p:sp>
        <p:nvSpPr>
          <p:cNvPr id="145" name="CuadroTexto 144"/>
          <p:cNvSpPr txBox="1"/>
          <p:nvPr/>
        </p:nvSpPr>
        <p:spPr>
          <a:xfrm>
            <a:off x="4938610" y="2678030"/>
            <a:ext cx="111701" cy="92333"/>
          </a:xfrm>
          <a:prstGeom prst="rect">
            <a:avLst/>
          </a:prstGeom>
          <a:solidFill>
            <a:schemeClr val="tx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s-ES" sz="600" dirty="0" smtClean="0">
                <a:solidFill>
                  <a:srgbClr val="FFFF00"/>
                </a:solidFill>
              </a:rPr>
              <a:t>4</a:t>
            </a:r>
            <a:endParaRPr lang="es-ES" sz="600" dirty="0">
              <a:solidFill>
                <a:srgbClr val="FFFF00"/>
              </a:solidFill>
            </a:endParaRPr>
          </a:p>
        </p:txBody>
      </p:sp>
      <p:sp>
        <p:nvSpPr>
          <p:cNvPr id="146" name="CuadroTexto 145"/>
          <p:cNvSpPr txBox="1"/>
          <p:nvPr/>
        </p:nvSpPr>
        <p:spPr>
          <a:xfrm>
            <a:off x="6112663" y="2138122"/>
            <a:ext cx="111701" cy="92333"/>
          </a:xfrm>
          <a:prstGeom prst="rect">
            <a:avLst/>
          </a:prstGeom>
          <a:solidFill>
            <a:schemeClr val="tx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s-ES" sz="600" dirty="0">
                <a:solidFill>
                  <a:srgbClr val="FFFF00"/>
                </a:solidFill>
              </a:rPr>
              <a:t>5</a:t>
            </a:r>
          </a:p>
        </p:txBody>
      </p:sp>
      <p:cxnSp>
        <p:nvCxnSpPr>
          <p:cNvPr id="95" name="Conector recto 94"/>
          <p:cNvCxnSpPr>
            <a:stCxn id="85" idx="0"/>
            <a:endCxn id="69" idx="0"/>
          </p:cNvCxnSpPr>
          <p:nvPr/>
        </p:nvCxnSpPr>
        <p:spPr>
          <a:xfrm flipV="1">
            <a:off x="3003468" y="2506461"/>
            <a:ext cx="861697" cy="399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2" name="Rectángulo 111"/>
          <p:cNvSpPr/>
          <p:nvPr/>
        </p:nvSpPr>
        <p:spPr>
          <a:xfrm>
            <a:off x="3119477" y="3742329"/>
            <a:ext cx="656716" cy="3407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Kubernetes API Server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872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696480"/>
          </a:xfrm>
        </p:spPr>
        <p:txBody>
          <a:bodyPr>
            <a:normAutofit/>
          </a:bodyPr>
          <a:lstStyle/>
          <a:p>
            <a:r>
              <a:rPr lang="es-ES" dirty="0"/>
              <a:t>1. Digital Transformation: </a:t>
            </a:r>
            <a:r>
              <a:rPr lang="es-ES" dirty="0" smtClean="0"/>
              <a:t>CI/CD, DevOps, Jenkins,..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8759" y="1855788"/>
            <a:ext cx="4714066" cy="288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Rectángulo 3"/>
          <p:cNvSpPr/>
          <p:nvPr/>
        </p:nvSpPr>
        <p:spPr>
          <a:xfrm>
            <a:off x="1436282" y="5500184"/>
            <a:ext cx="54427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dirty="0" smtClean="0">
                <a:hlinkClick r:id="rId3"/>
              </a:rPr>
              <a:t>https://www.slideshare.net/asotobu/sail-in-the-cloud</a:t>
            </a:r>
            <a:r>
              <a:rPr lang="es-ES" sz="1000" dirty="0" smtClean="0"/>
              <a:t> 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1793003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1. Digital Transformation: </a:t>
            </a:r>
            <a:r>
              <a:rPr lang="es-ES" dirty="0" smtClean="0"/>
              <a:t>New </a:t>
            </a:r>
            <a:r>
              <a:rPr lang="es-ES" dirty="0" err="1" smtClean="0"/>
              <a:t>challenges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1380" y="1863726"/>
            <a:ext cx="6405954" cy="36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Rectángulo 3"/>
          <p:cNvSpPr/>
          <p:nvPr/>
        </p:nvSpPr>
        <p:spPr>
          <a:xfrm>
            <a:off x="1436282" y="5500184"/>
            <a:ext cx="54427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dirty="0" smtClean="0">
                <a:hlinkClick r:id="rId3"/>
              </a:rPr>
              <a:t>https://www.slideshare.net/asotobu/sail-in-the-cloud</a:t>
            </a:r>
            <a:r>
              <a:rPr lang="es-ES" sz="1000" dirty="0" smtClean="0"/>
              <a:t> 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2924725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Digital Transformation: </a:t>
            </a:r>
            <a:r>
              <a:rPr lang="es-ES" dirty="0" smtClean="0"/>
              <a:t>A new </a:t>
            </a:r>
            <a:r>
              <a:rPr lang="es-ES" dirty="0" err="1" smtClean="0"/>
              <a:t>Platform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3889" y="1891639"/>
            <a:ext cx="6437922" cy="36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Rectángulo 4"/>
          <p:cNvSpPr/>
          <p:nvPr/>
        </p:nvSpPr>
        <p:spPr>
          <a:xfrm>
            <a:off x="1436282" y="5500184"/>
            <a:ext cx="54427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dirty="0" smtClean="0">
                <a:hlinkClick r:id="rId3"/>
              </a:rPr>
              <a:t>https://www.slideshare.net/asotobu/sail-in-the-cloud</a:t>
            </a:r>
            <a:r>
              <a:rPr lang="es-ES" sz="1000" dirty="0" smtClean="0"/>
              <a:t> 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3713496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83401" cy="696480"/>
          </a:xfrm>
        </p:spPr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Primitives (1/2)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981" y="2285254"/>
            <a:ext cx="6940605" cy="3337052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https://www.infoq.com/articles/kubernetes-</a:t>
            </a:r>
            <a:r>
              <a:rPr lang="en-US" sz="1000" dirty="0" smtClean="0">
                <a:hlinkClick r:id="rId4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sp>
        <p:nvSpPr>
          <p:cNvPr id="4" name="Rectángulo redondeado 3"/>
          <p:cNvSpPr/>
          <p:nvPr/>
        </p:nvSpPr>
        <p:spPr>
          <a:xfrm>
            <a:off x="581471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ipse 7"/>
          <p:cNvSpPr>
            <a:spLocks noChangeAspect="1"/>
          </p:cNvSpPr>
          <p:nvPr/>
        </p:nvSpPr>
        <p:spPr>
          <a:xfrm>
            <a:off x="927454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 smtClean="0"/>
              <a:t>1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975636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83401" cy="696480"/>
          </a:xfrm>
        </p:spPr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Primitives (2/2)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https://www.infoq.com/articles/kubernetes-</a:t>
            </a:r>
            <a:r>
              <a:rPr lang="en-US" sz="1000" dirty="0" smtClean="0">
                <a:hlinkClick r:id="rId3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3510" y="2633453"/>
            <a:ext cx="4913846" cy="288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Rectángulo 9"/>
          <p:cNvSpPr/>
          <p:nvPr/>
        </p:nvSpPr>
        <p:spPr>
          <a:xfrm>
            <a:off x="4084972" y="6091206"/>
            <a:ext cx="35265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dirty="0" smtClean="0">
                <a:hlinkClick r:id="rId5"/>
              </a:rPr>
              <a:t>https://www.slideshare.net/asotobu/sail-in-the-cloud</a:t>
            </a:r>
            <a:r>
              <a:rPr lang="es-ES" sz="1000" dirty="0" smtClean="0"/>
              <a:t> </a:t>
            </a:r>
            <a:endParaRPr lang="es-ES" sz="1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86" y="2408767"/>
            <a:ext cx="4320000" cy="3411285"/>
          </a:xfrm>
          <a:prstGeom prst="rect">
            <a:avLst/>
          </a:prstGeom>
        </p:spPr>
      </p:pic>
      <p:sp>
        <p:nvSpPr>
          <p:cNvPr id="12" name="Rectángulo redondeado 11"/>
          <p:cNvSpPr/>
          <p:nvPr/>
        </p:nvSpPr>
        <p:spPr>
          <a:xfrm>
            <a:off x="581471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ipse 12"/>
          <p:cNvSpPr>
            <a:spLocks noChangeAspect="1"/>
          </p:cNvSpPr>
          <p:nvPr/>
        </p:nvSpPr>
        <p:spPr>
          <a:xfrm>
            <a:off x="927454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 smtClean="0"/>
              <a:t>1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884537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Principles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174" y="2154705"/>
            <a:ext cx="7380000" cy="36000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https://www.infoq.com/articles/kubernetes-</a:t>
            </a:r>
            <a:r>
              <a:rPr lang="en-US" sz="1000" dirty="0" smtClean="0">
                <a:hlinkClick r:id="rId3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sp>
        <p:nvSpPr>
          <p:cNvPr id="10" name="Rectángulo redondeado 9"/>
          <p:cNvSpPr/>
          <p:nvPr/>
        </p:nvSpPr>
        <p:spPr>
          <a:xfrm>
            <a:off x="1475456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ipse 10"/>
          <p:cNvSpPr>
            <a:spLocks noChangeAspect="1"/>
          </p:cNvSpPr>
          <p:nvPr/>
        </p:nvSpPr>
        <p:spPr>
          <a:xfrm>
            <a:off x="1821439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82394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Patterns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323" y="2164145"/>
            <a:ext cx="7695374" cy="350942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https://www.infoq.com/articles/kubernetes-</a:t>
            </a:r>
            <a:r>
              <a:rPr lang="en-US" sz="1000" dirty="0" smtClean="0">
                <a:hlinkClick r:id="rId3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2352731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/>
          <p:cNvSpPr>
            <a:spLocks noChangeAspect="1"/>
          </p:cNvSpPr>
          <p:nvPr/>
        </p:nvSpPr>
        <p:spPr>
          <a:xfrm>
            <a:off x="2698714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 smtClean="0"/>
              <a:t>3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5553254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Expo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11063</TotalTime>
  <Words>3452</Words>
  <Application>Microsoft Macintosh PowerPoint</Application>
  <PresentationFormat>Presentación en pantalla (4:3)</PresentationFormat>
  <Paragraphs>683</Paragraphs>
  <Slides>26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27" baseType="lpstr">
      <vt:lpstr>Tema de Office</vt:lpstr>
      <vt:lpstr>Service Mesh &amp; Security </vt:lpstr>
      <vt:lpstr>1. Digital Transformation: IT World is changing</vt:lpstr>
      <vt:lpstr>1. Digital Transformation: CI/CD, DevOps, Jenkins,..</vt:lpstr>
      <vt:lpstr>1. Digital Transformation: New challenges</vt:lpstr>
      <vt:lpstr>1. Digital Transformation: A new Platform</vt:lpstr>
      <vt:lpstr>2. Kubernetes effect on the SDLC: Primitives (1/2)</vt:lpstr>
      <vt:lpstr>2. Kubernetes effect on the SDLC: Primitives (2/2)</vt:lpstr>
      <vt:lpstr>2. Kubernetes effect on the SDLC: Principles</vt:lpstr>
      <vt:lpstr>2. Kubernetes effect on the SDLC: Patterns</vt:lpstr>
      <vt:lpstr>2. Kubernetes effect on the SDLC: Best Practices</vt:lpstr>
      <vt:lpstr>2. Kubernetes effect on the SDLC: Benefits</vt:lpstr>
      <vt:lpstr>3. Lab 00: Building K8s - choose yours (1/2)</vt:lpstr>
      <vt:lpstr>3. Lab 00: Building K8s - acquire practice (2/2)</vt:lpstr>
      <vt:lpstr>3. Lab 01: Delivering Apps (Pods &amp; Services) (1/3)</vt:lpstr>
      <vt:lpstr>3. Lab 01: Delivering Apps (Pods &amp; Services) (2/3)</vt:lpstr>
      <vt:lpstr>3. Lab 01: Delivering Apps (Pods &amp; Services) (3/3)</vt:lpstr>
      <vt:lpstr>3. Lab 02: Traffic Management – Ingress &amp; Registry (1/4)</vt:lpstr>
      <vt:lpstr>3. Lab 02: Traffic Management – Ingress &amp; Registry (2/4)</vt:lpstr>
      <vt:lpstr>3. Lab 02: Traffic Management – Ingress &amp; Registry (3/4)</vt:lpstr>
      <vt:lpstr>3. Lab 02: Traffic Management – Ingress &amp; Registry (4/4)</vt:lpstr>
      <vt:lpstr>3. Lab 03: Service Mesh - Reference Architecture</vt:lpstr>
      <vt:lpstr>3. Lab 03: Service Mesh – Learning Istio</vt:lpstr>
      <vt:lpstr>3. Lab 04: Service Mesh – Istio Framework</vt:lpstr>
      <vt:lpstr>3. Lab 05: Istio - Ingress &amp; Sidecar</vt:lpstr>
      <vt:lpstr>3. Lab 06: Istio - Full Traffic Management</vt:lpstr>
      <vt:lpstr>3. Lab 07: Chaining APIs (PoC)</vt:lpstr>
    </vt:vector>
  </TitlesOfParts>
  <Company>www.INTIX.info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Roger CARHUATOCTO</dc:creator>
  <cp:lastModifiedBy>Roger CARHUATOCTO</cp:lastModifiedBy>
  <cp:revision>332</cp:revision>
  <dcterms:created xsi:type="dcterms:W3CDTF">2018-02-07T18:29:22Z</dcterms:created>
  <dcterms:modified xsi:type="dcterms:W3CDTF">2018-03-21T18:03:45Z</dcterms:modified>
</cp:coreProperties>
</file>